
<file path=[Content_Types].xml><?xml version="1.0" encoding="utf-8"?>
<Types xmlns="http://schemas.openxmlformats.org/package/2006/content-types">
  <Default Extension="gif" ContentType="image/gif"/>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8" r:id="rId33"/>
    <p:sldId id="289" r:id="rId34"/>
    <p:sldId id="290" r:id="rId35"/>
    <p:sldId id="291" r:id="rId36"/>
    <p:sldId id="292" r:id="rId37"/>
    <p:sldId id="293" r:id="rId38"/>
    <p:sldId id="294" r:id="rId3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7483"/>
  </p:normalViewPr>
  <p:slideViewPr>
    <p:cSldViewPr snapToGrid="0">
      <p:cViewPr varScale="1">
        <p:scale>
          <a:sx n="97" d="100"/>
          <a:sy n="97" d="100"/>
        </p:scale>
        <p:origin x="49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png>
</file>

<file path=ppt/media/image18.gif>
</file>

<file path=ppt/media/image19.gif>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1143000" y="685800"/>
            <a:ext cx="4572000" cy="3429000"/>
          </a:xfrm>
          <a:prstGeom prst="rect">
            <a:avLst/>
          </a:prstGeom>
        </p:spPr>
        <p:txBody>
          <a:bodyPr/>
          <a:lstStyle/>
          <a:p>
            <a:endParaRPr/>
          </a:p>
        </p:txBody>
      </p:sp>
      <p:sp>
        <p:nvSpPr>
          <p:cNvPr id="114" name="Shape 1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1073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t>Another design choice is related to expressing logic?</a:t>
            </a:r>
          </a:p>
          <a:p>
            <a:r>
              <a:t>Templates or components require conditional rendering.</a:t>
            </a:r>
          </a:p>
          <a:p>
            <a:r>
              <a:t>They may display some content only if the condition is true or might require loops to repeat the content.</a:t>
            </a:r>
          </a:p>
          <a:p>
            <a:endParaRPr/>
          </a:p>
          <a:p>
            <a:r>
              <a:t>How should this be expressed?</a:t>
            </a:r>
          </a:p>
          <a:p>
            <a:r>
              <a:t>We can either do this by embedding code in HTML or embedding HTML in code..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hape 180"/>
          <p:cNvSpPr>
            <a:spLocks noGrp="1" noRot="1" noChangeAspect="1"/>
          </p:cNvSpPr>
          <p:nvPr>
            <p:ph type="sldImg"/>
          </p:nvPr>
        </p:nvSpPr>
        <p:spPr>
          <a:prstGeom prst="rect">
            <a:avLst/>
          </a:prstGeom>
        </p:spPr>
        <p:txBody>
          <a:bodyPr/>
          <a:lstStyle/>
          <a:p>
            <a:endParaRPr/>
          </a:p>
        </p:txBody>
      </p:sp>
      <p:sp>
        <p:nvSpPr>
          <p:cNvPr id="181" name="Shape 181"/>
          <p:cNvSpPr>
            <a:spLocks noGrp="1"/>
          </p:cNvSpPr>
          <p:nvPr>
            <p:ph type="body" sz="quarter" idx="1"/>
          </p:nvPr>
        </p:nvSpPr>
        <p:spPr>
          <a:prstGeom prst="rect">
            <a:avLst/>
          </a:prstGeom>
        </p:spPr>
        <p:txBody>
          <a:bodyPr/>
          <a:lstStyle/>
          <a:p>
            <a:r>
              <a:t>When we embed code in html, the template takes the form of an HTML file with extensions.</a:t>
            </a:r>
          </a:p>
          <a:p>
            <a:r>
              <a:t>This is quite popular for server-side rendering frameworks such as PHP, ColdFusion, and JSP.</a:t>
            </a:r>
          </a:p>
          <a:p>
            <a:r>
              <a:t>This typically uses another language to express the logic, such as JAVA or C.</a:t>
            </a:r>
          </a:p>
          <a:p>
            <a:r>
              <a:t>The main drawback is that the logic cannot be statically analyzed, and type checked.</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t>The second approach is the one taken by React, which is embedding html in Typescript/javascript.</a:t>
            </a:r>
          </a:p>
          <a:p>
            <a:r>
              <a:t>But how do we do this?</a:t>
            </a:r>
          </a:p>
          <a:p>
            <a:r>
              <a:t>We extend the language to include the additional features that we want. </a:t>
            </a:r>
          </a:p>
          <a:p>
            <a:r>
              <a:t>This creates a new language called Reactive JS/TS with the extension jsx and tsx respectively.</a:t>
            </a:r>
          </a:p>
          <a:p>
            <a:r>
              <a:t>Since this is a completely new language, the browsers do not run it natively.</a:t>
            </a:r>
          </a:p>
          <a:p>
            <a:r>
              <a:t>We need to use some tools to compile the code to javascript.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t>And finally, we are going to talk about React!</a:t>
            </a:r>
          </a:p>
          <a:p>
            <a:endParaRPr/>
          </a:p>
          <a:p>
            <a:r>
              <a:t>React is a front end framework for building components.</a:t>
            </a:r>
          </a:p>
          <a:p>
            <a:endParaRPr/>
          </a:p>
          <a:p>
            <a:r>
              <a:t>It was created by Facebook in May of 2013.</a:t>
            </a:r>
          </a:p>
          <a:p>
            <a:endParaRPr/>
          </a:p>
          <a:p>
            <a:r>
              <a:t>It provides powerful abstractions for creating and describing components.</a:t>
            </a:r>
          </a:p>
          <a:p>
            <a:endParaRPr/>
          </a:p>
          <a:p>
            <a:r>
              <a:t>Some of the key concepts that we will cover include:</a:t>
            </a:r>
          </a:p>
          <a:p>
            <a:r>
              <a:t>Embedding HTML in Typescript.</a:t>
            </a:r>
          </a:p>
          <a:p>
            <a:r>
              <a:t>Tracking application state.</a:t>
            </a:r>
          </a:p>
          <a:p>
            <a:r>
              <a:t>And how React automatically and efficiently re-renders parts of the page through a process called reconciliation.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t>React is and has been among the most popular frameworks for front end development for the past few years.</a:t>
            </a:r>
          </a:p>
          <a:p>
            <a:r>
              <a:t>A lot of applications that we use everyday use React.</a:t>
            </a:r>
          </a:p>
          <a:p>
            <a:r>
              <a:t>Some of these include Facebook, Instagram, AirBNB, Netflix and Twitter.</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t>As we know, React uses an extended syntax to include HTML in Typescript.</a:t>
            </a:r>
          </a:p>
          <a:p>
            <a:r>
              <a:t>This allows us to use HTML as an expression in typescript.</a:t>
            </a:r>
          </a:p>
          <a:p>
            <a:r>
              <a:t>An example of this is returning an html element instead of a value or variable.</a:t>
            </a:r>
          </a:p>
          <a:p>
            <a:r>
              <a:t>This allows the html to be checked for correct syntax.</a:t>
            </a:r>
          </a:p>
          <a:p>
            <a:r>
              <a:t>And within this html element, we can add expressions using the curly braces.</a:t>
            </a:r>
          </a:p>
          <a:p>
            <a:r>
              <a:t>For example, writing 5 + 2 in the curly braces would print 7 in the html. </a:t>
            </a:r>
          </a:p>
          <a:p>
            <a:r>
              <a:t>Similarly, calling the function foo() would evaluate the value that foo returns. </a:t>
            </a:r>
          </a:p>
          <a:p>
            <a:r>
              <a:t>We can use this expression to bind data from our component to the html.</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9983611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Shape 225"/>
          <p:cNvSpPr>
            <a:spLocks noGrp="1" noRot="1" noChangeAspect="1"/>
          </p:cNvSpPr>
          <p:nvPr>
            <p:ph type="sldImg"/>
          </p:nvPr>
        </p:nvSpPr>
        <p:spPr>
          <a:prstGeom prst="rect">
            <a:avLst/>
          </a:prstGeom>
        </p:spPr>
        <p:txBody>
          <a:bodyPr/>
          <a:lstStyle/>
          <a:p>
            <a:endParaRPr/>
          </a:p>
        </p:txBody>
      </p:sp>
      <p:sp>
        <p:nvSpPr>
          <p:cNvPr id="226" name="Shape 226"/>
          <p:cNvSpPr>
            <a:spLocks noGrp="1"/>
          </p:cNvSpPr>
          <p:nvPr>
            <p:ph type="body" sz="quarter" idx="1"/>
          </p:nvPr>
        </p:nvSpPr>
        <p:spPr>
          <a:prstGeom prst="rect">
            <a:avLst/>
          </a:prstGeom>
        </p:spPr>
        <p:txBody>
          <a:bodyPr/>
          <a:lstStyle/>
          <a:p>
            <a:r>
              <a:t>This code snippet shows a React component called HelloMessage.</a:t>
            </a:r>
          </a:p>
          <a:p>
            <a:r>
              <a:t>In typescript, a component is declared by defining a function which must start with a capital letter.</a:t>
            </a:r>
          </a:p>
          <a:p>
            <a:r>
              <a:t>Every component must return some html, and in this case, we return “Hello World”.</a:t>
            </a:r>
          </a:p>
          <a:p>
            <a:r>
              <a:t>This component contains no logic or data and is a static component which will return the same html every time.</a:t>
            </a:r>
          </a:p>
          <a:p>
            <a:endParaRPr/>
          </a:p>
          <a:p>
            <a:r>
              <a:t>To render a component, we reference it as if it were an HTML tag, as underlined in red. </a:t>
            </a:r>
          </a:p>
          <a:p>
            <a:endParaRPr/>
          </a:p>
          <a:p>
            <a:r>
              <a:t>The “root.render’ bit occurs just once in our react app - we render some component as the “root”, and then as we will see, that component can include others.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Shape 241"/>
          <p:cNvSpPr>
            <a:spLocks noGrp="1" noRot="1" noChangeAspect="1"/>
          </p:cNvSpPr>
          <p:nvPr>
            <p:ph type="sldImg"/>
          </p:nvPr>
        </p:nvSpPr>
        <p:spPr>
          <a:prstGeom prst="rect">
            <a:avLst/>
          </a:prstGeom>
        </p:spPr>
        <p:txBody>
          <a:bodyPr/>
          <a:lstStyle/>
          <a:p>
            <a:endParaRPr/>
          </a:p>
        </p:txBody>
      </p:sp>
      <p:sp>
        <p:nvSpPr>
          <p:cNvPr id="242" name="Shape 242"/>
          <p:cNvSpPr>
            <a:spLocks noGrp="1"/>
          </p:cNvSpPr>
          <p:nvPr>
            <p:ph type="body" sz="quarter" idx="1"/>
          </p:nvPr>
        </p:nvSpPr>
        <p:spPr>
          <a:prstGeom prst="rect">
            <a:avLst/>
          </a:prstGeom>
        </p:spPr>
        <p:txBody>
          <a:bodyPr/>
          <a:lstStyle/>
          <a:p>
            <a:r>
              <a:t>Before we go too much deeper into React, we will have a brief sidebar to point out that React is a mature framework that has evolved over the past decade (since 2013). It has undergone several major changes, and it is worthwhile to be able to recognize components that are written in these historical styles. The biggest change that React has undergone has been the migration from class-based components to functional components.  On this slide, we show variants of the “hello world” component (taken from actual slides that Prof Bell has used over the years). While we are not yet at the point where writing components as classes is “wrong”, it is strongly discouraged, and for the purposes of this class, it is prohibited. In the next lecture, we’ll expand on the patterns that have grown around React to support functional components: the migration is driven by a need for a structure that has better modularity.</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r>
              <a:t>(Read slide)</a:t>
            </a:r>
          </a:p>
          <a:p>
            <a:endParaRPr/>
          </a:p>
          <a:p>
            <a:r>
              <a:t>The screenshot on the right shows what appears in the browser when this code renders.</a:t>
            </a:r>
          </a:p>
          <a:p>
            <a:endParaRPr/>
          </a:p>
          <a:p>
            <a:r>
              <a:t>It is difficult to imagine how we can construct rich, dynamic web applications using just components with properties: since properties can’t be changed, it is difficult to have dynamic behavior.</a:t>
            </a:r>
          </a:p>
          <a:p>
            <a:endParaRPr/>
          </a:p>
          <a:p>
            <a:r>
              <a:t>In React, we call data that can change: “state”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341204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t>“State” is component data that changes. It is important to distinguish data that doesn’t change from data that does change because changes to data should result in the component re-rendering. That is, when the data changes, we want our component to “react” to the change visually.</a:t>
            </a:r>
          </a:p>
          <a:p>
            <a:endParaRPr/>
          </a:p>
          <a:p>
            <a:r>
              <a:t>With React, we define state variables by calling this special method “useState”. useState takes a single parameter, which defines the default value of the state.</a:t>
            </a:r>
          </a:p>
          <a:p>
            <a:r>
              <a:t>useState returns an array with two elements: the first element is the value of the state variable, and the second is a setter which is used to change the state variable - the code on line 2 is typescript shorthand for saying: “declare a variable isLiked, and set it to the first element of the array returned by useState, and declare another variable setIsLiked, and set it to the second element in that array”</a:t>
            </a:r>
          </a:p>
          <a:p>
            <a:endParaRPr/>
          </a:p>
          <a:p>
            <a:r>
              <a:t>All other updates to state must be made through the setter function.</a:t>
            </a:r>
          </a:p>
          <a:p>
            <a:endParaRPr/>
          </a:p>
          <a:p>
            <a:r>
              <a:t>React doesn’t care what names you choose for these variables; however for this class, we care that you choose a good variable name (as covered in our general design principles), and call the setter “setGoodVariableName”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Shape 262"/>
          <p:cNvSpPr>
            <a:spLocks noGrp="1" noRot="1" noChangeAspect="1"/>
          </p:cNvSpPr>
          <p:nvPr>
            <p:ph type="sldImg"/>
          </p:nvPr>
        </p:nvSpPr>
        <p:spPr>
          <a:prstGeom prst="rect">
            <a:avLst/>
          </a:prstGeom>
        </p:spPr>
        <p:txBody>
          <a:bodyPr/>
          <a:lstStyle/>
          <a:p>
            <a:endParaRPr/>
          </a:p>
        </p:txBody>
      </p:sp>
      <p:sp>
        <p:nvSpPr>
          <p:cNvPr id="263" name="Shape 263"/>
          <p:cNvSpPr>
            <a:spLocks noGrp="1"/>
          </p:cNvSpPr>
          <p:nvPr>
            <p:ph type="body" sz="quarter" idx="1"/>
          </p:nvPr>
        </p:nvSpPr>
        <p:spPr>
          <a:prstGeom prst="rect">
            <a:avLst/>
          </a:prstGeom>
        </p:spPr>
        <p:txBody>
          <a:bodyPr/>
          <a:lstStyle/>
          <a:p>
            <a:r>
              <a:t>Going back to the example of the like button component, we can now differentiate between the state and properties.</a:t>
            </a:r>
          </a:p>
          <a:p>
            <a:r>
              <a:t>Whether the message is liked or not is  the state of the component.</a:t>
            </a:r>
          </a:p>
          <a:p>
            <a:r>
              <a:t>The name that this component is associated with does not change, and is the property of this component.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Shape 274"/>
          <p:cNvSpPr>
            <a:spLocks noGrp="1" noRot="1" noChangeAspect="1"/>
          </p:cNvSpPr>
          <p:nvPr>
            <p:ph type="sldImg"/>
          </p:nvPr>
        </p:nvSpPr>
        <p:spPr>
          <a:prstGeom prst="rect">
            <a:avLst/>
          </a:prstGeom>
        </p:spPr>
        <p:txBody>
          <a:bodyPr/>
          <a:lstStyle/>
          <a:p>
            <a:endParaRPr/>
          </a:p>
        </p:txBody>
      </p:sp>
      <p:sp>
        <p:nvSpPr>
          <p:cNvPr id="275" name="Shape 275"/>
          <p:cNvSpPr>
            <a:spLocks noGrp="1"/>
          </p:cNvSpPr>
          <p:nvPr>
            <p:ph type="body" sz="quarter" idx="1"/>
          </p:nvPr>
        </p:nvSpPr>
        <p:spPr>
          <a:prstGeom prst="rect">
            <a:avLst/>
          </a:prstGeom>
        </p:spPr>
        <p:txBody>
          <a:bodyPr/>
          <a:lstStyle/>
          <a:p>
            <a:r>
              <a:t>This code example shows how to use </a:t>
            </a:r>
            <a:r>
              <a:rPr i="1"/>
              <a:t>state</a:t>
            </a:r>
            <a:r>
              <a:t> in React.</a:t>
            </a:r>
          </a:p>
          <a:p>
            <a:r>
              <a:t>State is any data that a component might change.</a:t>
            </a:r>
          </a:p>
          <a:p>
            <a:endParaRPr/>
          </a:p>
          <a:p>
            <a:r>
              <a:t>With React, we define state variables by calling this special method “useState”. useState takes a single parameter, which defines the default value of the state.</a:t>
            </a:r>
          </a:p>
          <a:p>
            <a:r>
              <a:t>useState returns an array with two elements: the first element is the value of the state variable, and the second is a setter which is used to change the state variable - the code on line 2 is typescript shorthand for saying: “declare a variable isLiked, and set it to the first element of the array returned by useState, and declare another variable setIsLiked, and set it to the second element in that array”</a:t>
            </a:r>
          </a:p>
          <a:p>
            <a:endParaRPr/>
          </a:p>
          <a:p>
            <a:r>
              <a:t>The concept of state and state setters is fundamental to React: we need to tell React when we want to change our state variable, because React will check for changes, and then re-draw our component in the browser based on those changes. Remember: our component is just a function that is called to render itself on the page - using the state setter is how we tell React that we need to be re-rendered.</a:t>
            </a:r>
          </a:p>
          <a:p>
            <a:endParaRPr/>
          </a:p>
          <a:p>
            <a:r>
              <a:t>Then, we determine what button to show on the page: the “unlike” button (filled-in heart clicking sets the liked variable to false) or the “like” button (outlined heart, clicking sets the variable to true).</a:t>
            </a:r>
          </a:p>
          <a:p>
            <a:endParaRPr/>
          </a:p>
          <a:p>
            <a:r>
              <a:t>Each button has an alt-text label (the aria-label), which is important to include to ensure accessibility - while our conventions would suggest what the heart is for, some users may not be able to see the image, or may not know what the image signifies. We pick an icon from a set of icons provided by a component library, and specify an “onClick” handler - code that is triggered when the user clicks on the button.</a:t>
            </a:r>
          </a:p>
          <a:p>
            <a:endParaRPr/>
          </a:p>
          <a:p>
            <a:r>
              <a:t>Lastly, we return the message, and the button.</a:t>
            </a:r>
          </a:p>
          <a:p>
            <a:endParaRPr/>
          </a:p>
          <a:p>
            <a:r>
              <a:t>(Click to show animation of resulting component - it will auto play and auto-loop. The circle that shows up on the screen is indicating the “click”)</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xfrm>
            <a:off x="381000" y="685800"/>
            <a:ext cx="6096000" cy="3429000"/>
          </a:xfrm>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t>Part of the idea with components is that they can be easily packaged up, shared, and reused. In the last example, we saw an example of one: the IconButton, and the heart icon. These components come from a popular React component library called Chakra UI. The Chakra UI web page lists all of the components in the library, and we show another example component on the right - the avatar component.</a:t>
            </a:r>
          </a:p>
          <a:p>
            <a:endParaRPr/>
          </a:p>
          <a:p>
            <a:r>
              <a:t>We like Chakra UI because it was built from the ground up to be compliant with web accessibility standards - it is possible to make accessible application using other frameworks, too, but starting with accessibility in mind is a good practice to ensure that you do not inadvertently create something that is challenging to adapt. </a:t>
            </a:r>
          </a:p>
          <a:p>
            <a:endParaRPr/>
          </a:p>
          <a:p>
            <a:r>
              <a:t>Other popular component libraries include Material UI and ANT Design.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r>
              <a:rPr dirty="0"/>
              <a:t>A common pattern in react is to combine state and properties: store mutable state in one component, and then use that state to create other components, passing that state as properties.</a:t>
            </a:r>
          </a:p>
          <a:p>
            <a:endParaRPr dirty="0"/>
          </a:p>
          <a:p>
            <a:r>
              <a:rPr dirty="0"/>
              <a:t>In this example, we create a new component, called </a:t>
            </a:r>
            <a:r>
              <a:rPr dirty="0" err="1"/>
              <a:t>MultiHellos</a:t>
            </a:r>
            <a:r>
              <a:rPr dirty="0"/>
              <a:t>. </a:t>
            </a:r>
            <a:r>
              <a:rPr dirty="0" err="1"/>
              <a:t>MultiHellos</a:t>
            </a:r>
            <a:r>
              <a:rPr dirty="0"/>
              <a:t> has a state variable, names, which starts out with the list of everyone that we would like to say hello to from React.</a:t>
            </a:r>
          </a:p>
          <a:p>
            <a:endParaRPr dirty="0"/>
          </a:p>
          <a:p>
            <a:r>
              <a:rPr dirty="0"/>
              <a:t>This example also shows another common pattern in react: using the “map” function to create many components based on some data: recall that “map” takes an array as an input, and returns an array, transforming each input element. In this case, we transform each name into a </a:t>
            </a:r>
            <a:r>
              <a:rPr dirty="0" err="1"/>
              <a:t>PersonalizedLikableHello</a:t>
            </a:r>
            <a:r>
              <a:rPr dirty="0"/>
              <a:t>, passing the name as a property.</a:t>
            </a:r>
          </a:p>
          <a:p>
            <a:endParaRPr dirty="0"/>
          </a:p>
          <a:p>
            <a:r>
              <a:rPr dirty="0"/>
              <a:t>As far as each </a:t>
            </a:r>
            <a:r>
              <a:rPr dirty="0" err="1"/>
              <a:t>PersonalizedLikableHello</a:t>
            </a:r>
            <a:r>
              <a:rPr dirty="0"/>
              <a:t> knows, its name is static - does not change. It maintains its own state of “liked” for each message still.</a:t>
            </a:r>
          </a:p>
          <a:p>
            <a:endParaRPr dirty="0"/>
          </a:p>
          <a:p>
            <a:r>
              <a:rPr dirty="0"/>
              <a:t>(Click to show highlights on screenshot)</a:t>
            </a:r>
          </a:p>
          <a:p>
            <a:r>
              <a:rPr dirty="0"/>
              <a:t>As we can see, the result is that we create a “</a:t>
            </a:r>
            <a:r>
              <a:rPr dirty="0" err="1"/>
              <a:t>MultiHellos</a:t>
            </a:r>
            <a:r>
              <a:rPr dirty="0"/>
              <a:t>” component ,with several “</a:t>
            </a:r>
            <a:r>
              <a:rPr dirty="0" err="1"/>
              <a:t>PersonaliedHellos</a:t>
            </a:r>
            <a:r>
              <a:rPr dirty="0"/>
              <a:t>” nested within.</a:t>
            </a:r>
          </a:p>
          <a:p>
            <a:endParaRPr dirty="0"/>
          </a:p>
          <a:p>
            <a:r>
              <a:rPr dirty="0"/>
              <a:t>This example demonstrates how to nest components, passing data “down” in the hierarchy. It does not, however show how to pass actions back up: what if we want to add “delete” buttons to each component?</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Shape 305"/>
          <p:cNvSpPr>
            <a:spLocks noGrp="1" noRot="1" noChangeAspect="1"/>
          </p:cNvSpPr>
          <p:nvPr>
            <p:ph type="sldImg"/>
          </p:nvPr>
        </p:nvSpPr>
        <p:spPr>
          <a:prstGeom prst="rect">
            <a:avLst/>
          </a:prstGeom>
        </p:spPr>
        <p:txBody>
          <a:bodyPr/>
          <a:lstStyle/>
          <a:p>
            <a:endParaRPr/>
          </a:p>
        </p:txBody>
      </p:sp>
      <p:sp>
        <p:nvSpPr>
          <p:cNvPr id="306" name="Shape 306"/>
          <p:cNvSpPr>
            <a:spLocks noGrp="1"/>
          </p:cNvSpPr>
          <p:nvPr>
            <p:ph type="body" sz="quarter" idx="1"/>
          </p:nvPr>
        </p:nvSpPr>
        <p:spPr>
          <a:prstGeom prst="rect">
            <a:avLst/>
          </a:prstGeom>
        </p:spPr>
        <p:txBody>
          <a:bodyPr/>
          <a:lstStyle/>
          <a:p>
            <a:r>
              <a:t>The solution is to pass not only the data down from the MultiHellos to the individual greeting components, but to also pass a function down, which the greeting component can invoke to delete itself.</a:t>
            </a:r>
          </a:p>
          <a:p>
            <a:endParaRPr/>
          </a:p>
          <a:p>
            <a:r>
              <a:t>In this example, we add the “onDelete” property to the PersonalizedLikableDeletableHello component, which will serve as the “onClick” handler for the delete button.</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t>We can test this out in our web browser, and see that clicking the delete button successfully deletes each item. (Click to run animation, which will loop)</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a:spLocks noGrp="1" noRot="1" noChangeAspect="1"/>
          </p:cNvSpPr>
          <p:nvPr>
            <p:ph type="sldImg"/>
          </p:nvPr>
        </p:nvSpPr>
        <p:spPr>
          <a:prstGeom prst="rect">
            <a:avLst/>
          </a:prstGeom>
        </p:spPr>
        <p:txBody>
          <a:bodyPr/>
          <a:lstStyle/>
          <a:p>
            <a:endParaRPr/>
          </a:p>
        </p:txBody>
      </p:sp>
      <p:sp>
        <p:nvSpPr>
          <p:cNvPr id="319" name="Shape 319"/>
          <p:cNvSpPr>
            <a:spLocks noGrp="1"/>
          </p:cNvSpPr>
          <p:nvPr>
            <p:ph type="body" sz="quarter" idx="1"/>
          </p:nvPr>
        </p:nvSpPr>
        <p:spPr>
          <a:prstGeom prst="rect">
            <a:avLst/>
          </a:prstGeom>
        </p:spPr>
        <p:txBody>
          <a:bodyPr/>
          <a:lstStyle/>
          <a:p>
            <a:r>
              <a:t>However, if we also test the like button, in conjunction with the delete button (click to run animation)… we see some uhh… interesting results. Note that after liking Avery’s greeting, and then deleting Ripley’s greeting, while Ripley’s greeting is deleted correctly, we end up with Calin’s greeting liked and not Avery’s.</a:t>
            </a:r>
          </a:p>
          <a:p>
            <a:endParaRPr/>
          </a:p>
          <a:p>
            <a:r>
              <a:t>(Click) If we open our web browser’s javascript console, we will also note a warning from React. (Click to show warning)</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r>
              <a:t>(Read slide)</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r>
              <a:t>With this notion of reconciliation in mind, we can see how React ends up confused here. On the top of this slide, we show the components that are on the page before deleting Ripley’s greeting, and below, after.</a:t>
            </a:r>
          </a:p>
          <a:p>
            <a:endParaRPr/>
          </a:p>
          <a:p>
            <a:r>
              <a:t>React does not have any way to know whether the greetings for Avery and Calin are meant to be the same or different as the ones that had been there in the last render. So, it does the simplest thing possible: retains the first two greetings, updating the value passed to the “name” property, and deleting the last one. As a result, Avery’s greeting is no longer liked, but Calin’s is - because React has moved Avery to the first greeting and Calin to the second.</a:t>
            </a:r>
          </a:p>
          <a:p>
            <a:endParaRPr/>
          </a:p>
          <a:p>
            <a:r>
              <a:t>Thankfully, there is an easy fix for this, as explained in the warning message in the browser (click to show warning again)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381000" y="685800"/>
            <a:ext cx="6096000" cy="3429000"/>
          </a:xfrm>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t>HTML is the markup language of the Web.</a:t>
            </a:r>
          </a:p>
          <a:p>
            <a:r>
              <a:t>It is a language for describing the structure of a document.</a:t>
            </a:r>
          </a:p>
          <a:p>
            <a:endParaRPr/>
          </a:p>
          <a:p>
            <a:r>
              <a:t>And it does so by denoting the hierarchy of elements in the document.</a:t>
            </a:r>
          </a:p>
          <a:p>
            <a:endParaRPr/>
          </a:p>
          <a:p>
            <a:r>
              <a:t>On the right, we see an article from a newspaper and an electronic version of it.</a:t>
            </a:r>
          </a:p>
          <a:p>
            <a:r>
              <a:t>We can see that the article has a title, a subtitle, an image, and multiple paragraphs in it.</a:t>
            </a:r>
          </a:p>
          <a:p>
            <a:r>
              <a:t>These are all elements that can be found in html.</a:t>
            </a:r>
          </a:p>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Shape 341"/>
          <p:cNvSpPr>
            <a:spLocks noGrp="1" noRot="1" noChangeAspect="1"/>
          </p:cNvSpPr>
          <p:nvPr>
            <p:ph type="sldImg"/>
          </p:nvPr>
        </p:nvSpPr>
        <p:spPr>
          <a:prstGeom prst="rect">
            <a:avLst/>
          </a:prstGeom>
        </p:spPr>
        <p:txBody>
          <a:bodyPr/>
          <a:lstStyle/>
          <a:p>
            <a:endParaRPr/>
          </a:p>
        </p:txBody>
      </p:sp>
      <p:sp>
        <p:nvSpPr>
          <p:cNvPr id="342" name="Shape 342"/>
          <p:cNvSpPr>
            <a:spLocks noGrp="1"/>
          </p:cNvSpPr>
          <p:nvPr>
            <p:ph type="body" sz="quarter" idx="1"/>
          </p:nvPr>
        </p:nvSpPr>
        <p:spPr>
          <a:prstGeom prst="rect">
            <a:avLst/>
          </a:prstGeom>
        </p:spPr>
        <p:txBody>
          <a:bodyPr/>
          <a:lstStyle/>
          <a:p>
            <a:r>
              <a:t>(Read slide)</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p:txBody>
      </p:sp>
    </p:spTree>
    <p:extLst>
      <p:ext uri="{BB962C8B-B14F-4D97-AF65-F5344CB8AC3E}">
        <p14:creationId xmlns:p14="http://schemas.microsoft.com/office/powerpoint/2010/main" val="44800584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p:txBody>
      </p:sp>
    </p:spTree>
    <p:extLst>
      <p:ext uri="{BB962C8B-B14F-4D97-AF65-F5344CB8AC3E}">
        <p14:creationId xmlns:p14="http://schemas.microsoft.com/office/powerpoint/2010/main" val="14332888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1" name="Shape 381"/>
          <p:cNvSpPr>
            <a:spLocks noGrp="1" noRot="1" noChangeAspect="1"/>
          </p:cNvSpPr>
          <p:nvPr>
            <p:ph type="sldImg"/>
          </p:nvPr>
        </p:nvSpPr>
        <p:spPr>
          <a:xfrm>
            <a:off x="381000" y="685800"/>
            <a:ext cx="6096000" cy="3429000"/>
          </a:xfrm>
          <a:prstGeom prst="rect">
            <a:avLst/>
          </a:prstGeom>
        </p:spPr>
        <p:txBody>
          <a:bodyPr/>
          <a:lstStyle/>
          <a:p>
            <a:endParaRPr/>
          </a:p>
        </p:txBody>
      </p:sp>
      <p:sp>
        <p:nvSpPr>
          <p:cNvPr id="382" name="Shape 382"/>
          <p:cNvSpPr>
            <a:spLocks noGrp="1"/>
          </p:cNvSpPr>
          <p:nvPr>
            <p:ph type="body" sz="quarter" idx="1"/>
          </p:nvPr>
        </p:nvSpPr>
        <p:spPr>
          <a:prstGeom prst="rect">
            <a:avLst/>
          </a:prstGeom>
        </p:spPr>
        <p:txBody>
          <a:bodyPr/>
          <a:lstStyle/>
          <a:p>
            <a:r>
              <a:rPr lang="en-US" dirty="0"/>
              <a:t>Using the testing library, we can start to sketch a test for the delete button on our greeting app.</a:t>
            </a:r>
          </a:p>
          <a:p>
            <a:endParaRPr lang="en-US" dirty="0"/>
          </a:p>
          <a:p>
            <a:r>
              <a:rPr lang="en-US" dirty="0"/>
              <a:t>(read slide, bullets explain the code)</a:t>
            </a:r>
          </a:p>
          <a:p>
            <a:endParaRPr lang="en-US" dirty="0"/>
          </a:p>
          <a:p>
            <a:r>
              <a:rPr dirty="0"/>
              <a:t>There are also a variety of options to pass to render, but unlikely to ever need them. Can see docs for more.</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Shape 391"/>
          <p:cNvSpPr>
            <a:spLocks noGrp="1" noRot="1" noChangeAspect="1"/>
          </p:cNvSpPr>
          <p:nvPr>
            <p:ph type="sldImg"/>
          </p:nvPr>
        </p:nvSpPr>
        <p:spPr>
          <a:xfrm>
            <a:off x="381000" y="685800"/>
            <a:ext cx="6096000" cy="3429000"/>
          </a:xfrm>
          <a:prstGeom prst="rect">
            <a:avLst/>
          </a:prstGeom>
        </p:spPr>
        <p:txBody>
          <a:bodyPr/>
          <a:lstStyle/>
          <a:p>
            <a:endParaRPr/>
          </a:p>
        </p:txBody>
      </p:sp>
      <p:sp>
        <p:nvSpPr>
          <p:cNvPr id="392" name="Shape 392"/>
          <p:cNvSpPr>
            <a:spLocks noGrp="1"/>
          </p:cNvSpPr>
          <p:nvPr>
            <p:ph type="body" sz="quarter" idx="1"/>
          </p:nvPr>
        </p:nvSpPr>
        <p:spPr>
          <a:prstGeom prst="rect">
            <a:avLst/>
          </a:prstGeom>
        </p:spPr>
        <p:txBody>
          <a:bodyPr/>
          <a:lstStyle/>
          <a:p>
            <a:r>
              <a:rPr dirty="0"/>
              <a:t>How do we find individual components to inspect and interact with? Here is the first approach that we will look at (read slide</a:t>
            </a:r>
            <a:r>
              <a:rPr lang="en-US" dirty="0"/>
              <a:t>, note SUT -&gt; system under test</a:t>
            </a:r>
            <a:r>
              <a:rPr dirty="0"/>
              <a:t>)</a:t>
            </a:r>
            <a:r>
              <a:rPr lang="en-US" dirty="0"/>
              <a:t>. This test will simply check that the text “Hello, Ripley” occurs in the document. Recall that we, on the last slide, showed the creation of the </a:t>
            </a:r>
            <a:r>
              <a:rPr lang="en-US" dirty="0" err="1"/>
              <a:t>greting</a:t>
            </a:r>
            <a:r>
              <a:rPr lang="en-US" dirty="0"/>
              <a:t>, with the name “</a:t>
            </a:r>
            <a:r>
              <a:rPr lang="en-US" dirty="0" err="1"/>
              <a:t>ripley</a:t>
            </a:r>
            <a:r>
              <a:rPr lang="en-US" dirty="0"/>
              <a:t>” passed as the name.</a:t>
            </a: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noRot="1" noChangeAspect="1"/>
          </p:cNvSpPr>
          <p:nvPr>
            <p:ph type="sldImg"/>
          </p:nvPr>
        </p:nvSpPr>
        <p:spPr>
          <a:xfrm>
            <a:off x="381000" y="685800"/>
            <a:ext cx="6096000" cy="3429000"/>
          </a:xfrm>
          <a:prstGeom prst="rect">
            <a:avLst/>
          </a:prstGeom>
        </p:spPr>
        <p:txBody>
          <a:bodyPr/>
          <a:lstStyle/>
          <a:p>
            <a:endParaRPr/>
          </a:p>
        </p:txBody>
      </p:sp>
      <p:sp>
        <p:nvSpPr>
          <p:cNvPr id="401" name="Shape 401"/>
          <p:cNvSpPr>
            <a:spLocks noGrp="1"/>
          </p:cNvSpPr>
          <p:nvPr>
            <p:ph type="body" sz="quarter" idx="1"/>
          </p:nvPr>
        </p:nvSpPr>
        <p:spPr>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How do we find and interact with the like button? Another strategy for finding rendered components is to use the “aria label” – making use of that alt text that we specified on the buttons.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This test will find the like button (or throw an error if it can’t be found), then click the button, then find the unlike button (or throw an error if it doesn’t’ exist), and then click it. At the end, it will one last time find the like button, and click it. We could be even more verbose and assert that the OTHER button isn’t there too, but that would be a very verbose test…</a:t>
            </a: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 name="Shape 407"/>
          <p:cNvSpPr>
            <a:spLocks noGrp="1" noRot="1" noChangeAspect="1"/>
          </p:cNvSpPr>
          <p:nvPr>
            <p:ph type="sldImg"/>
          </p:nvPr>
        </p:nvSpPr>
        <p:spPr>
          <a:xfrm>
            <a:off x="381000" y="685800"/>
            <a:ext cx="6096000" cy="3429000"/>
          </a:xfrm>
          <a:prstGeom prst="rect">
            <a:avLst/>
          </a:prstGeom>
        </p:spPr>
        <p:txBody>
          <a:bodyPr/>
          <a:lstStyle/>
          <a:p>
            <a:endParaRPr/>
          </a:p>
        </p:txBody>
      </p:sp>
      <p:sp>
        <p:nvSpPr>
          <p:cNvPr id="408" name="Shape 408"/>
          <p:cNvSpPr>
            <a:spLocks noGrp="1"/>
          </p:cNvSpPr>
          <p:nvPr>
            <p:ph type="body" sz="quarter" idx="1"/>
          </p:nvPr>
        </p:nvSpPr>
        <p:spPr>
          <a:prstGeom prst="rect">
            <a:avLst/>
          </a:prstGeom>
        </p:spPr>
        <p:txBody>
          <a:bodyPr/>
          <a:lstStyle/>
          <a:p>
            <a:r>
              <a:rPr lang="en-US" dirty="0"/>
              <a:t>Overall, there are three ways that we can find rendered components using the testing library.</a:t>
            </a:r>
          </a:p>
          <a:p>
            <a:endParaRPr lang="en-US" dirty="0"/>
          </a:p>
          <a:p>
            <a:r>
              <a:rPr lang="en-US" dirty="0"/>
              <a:t>Key idea is that the best way to test our UI components is by writing tests that interact the same way that users do: finding things like buttons, or labels. </a:t>
            </a:r>
          </a:p>
          <a:p>
            <a:endParaRPr lang="en-US" dirty="0"/>
          </a:p>
          <a:p>
            <a:r>
              <a:rPr lang="en-US" dirty="0"/>
              <a:t>The “grey area” in the middle of “how some users interact” captures aspects only used by screen readers, and not usually presented to sighted users.</a:t>
            </a:r>
          </a:p>
          <a:p>
            <a:endParaRPr lang="en-US" dirty="0"/>
          </a:p>
          <a:p>
            <a:r>
              <a:rPr lang="en-US" dirty="0"/>
              <a:t>There is n</a:t>
            </a:r>
            <a:r>
              <a:rPr dirty="0"/>
              <a:t>o need to memorize </a:t>
            </a:r>
            <a:r>
              <a:rPr lang="en-US" dirty="0"/>
              <a:t>each of </a:t>
            </a:r>
            <a:r>
              <a:rPr dirty="0"/>
              <a:t>these, there’s a </a:t>
            </a:r>
            <a:r>
              <a:rPr dirty="0" err="1"/>
              <a:t>cheatsheet</a:t>
            </a:r>
            <a:r>
              <a:rPr dirty="0"/>
              <a:t> on the link on the slide. </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Shape 415"/>
          <p:cNvSpPr>
            <a:spLocks noGrp="1" noRot="1" noChangeAspect="1"/>
          </p:cNvSpPr>
          <p:nvPr>
            <p:ph type="sldImg"/>
          </p:nvPr>
        </p:nvSpPr>
        <p:spPr>
          <a:xfrm>
            <a:off x="381000" y="685800"/>
            <a:ext cx="6096000" cy="3429000"/>
          </a:xfrm>
          <a:prstGeom prst="rect">
            <a:avLst/>
          </a:prstGeom>
        </p:spPr>
        <p:txBody>
          <a:bodyPr/>
          <a:lstStyle/>
          <a:p>
            <a:endParaRPr/>
          </a:p>
        </p:txBody>
      </p:sp>
      <p:sp>
        <p:nvSpPr>
          <p:cNvPr id="416" name="Shape 416"/>
          <p:cNvSpPr>
            <a:spLocks noGrp="1"/>
          </p:cNvSpPr>
          <p:nvPr>
            <p:ph type="body" sz="quarter" idx="1"/>
          </p:nvPr>
        </p:nvSpPr>
        <p:spPr>
          <a:prstGeom prst="rect">
            <a:avLst/>
          </a:prstGeom>
        </p:spPr>
        <p:txBody>
          <a:bodyPr/>
          <a:lstStyle/>
          <a:p>
            <a:r>
              <a:t>Writing good GUI tests is complicated - particularly because they tend to have lots of asynchronous behavior. The Testing Library offers a variety of matchers to find items in the page. There is no need to study or memorize this. However, should you find yourself needing to write GUI tests, we would strongly encourage you to refer to the testing library cheat sheet, which explains the difference between getBy, findBy and queryBy.</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867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t>HTML only gives us only static web apps. </a:t>
            </a:r>
          </a:p>
          <a:p>
            <a:r>
              <a:rPr dirty="0"/>
              <a:t>In order to build more complicated logic and add interactivity, we need to add JavaScript.</a:t>
            </a:r>
          </a:p>
          <a:p>
            <a:endParaRPr dirty="0"/>
          </a:p>
          <a:p>
            <a:r>
              <a:rPr dirty="0"/>
              <a:t>If we want to add much more complicated features a such as infinitely scrolling cats where the page automatically loads more data as we scroll, we would want something more than just JavaScript.</a:t>
            </a:r>
          </a:p>
          <a:p>
            <a:r>
              <a:rPr dirty="0"/>
              <a:t>We need something which brings repeatability and structure to JavaScript, which will make development easy.</a:t>
            </a:r>
          </a:p>
          <a:p>
            <a:r>
              <a:rPr dirty="0"/>
              <a:t>One framework for doing just that, is React, which we will look at in the further slides.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t>Before jumping straight into React, let us understand some of the typical properties of web application Uis,</a:t>
            </a:r>
          </a:p>
          <a:p>
            <a:r>
              <a:t>And how we build abstractions for web application development?</a:t>
            </a:r>
          </a:p>
          <a:p>
            <a:r>
              <a:t>Interactive web apps are made up of widgets.  A widget is an element with which a user interacts.</a:t>
            </a:r>
          </a:p>
          <a:p>
            <a:r>
              <a:t>It has visual representation, as well as logic.</a:t>
            </a:r>
          </a:p>
          <a:p>
            <a:r>
              <a:t>For example, Clicking on a like button executes some logic related to it. </a:t>
            </a:r>
          </a:p>
          <a:p>
            <a:r>
              <a:t>Logic and presentation of a widget are strongly coupled, but different widgets are loosely related.</a:t>
            </a:r>
          </a:p>
          <a:p>
            <a:endParaRPr/>
          </a:p>
          <a:p>
            <a:r>
              <a:t>A widget might appear multiple times on a single page, such as the like and comment widget for each image.</a:t>
            </a:r>
          </a:p>
          <a:p>
            <a:endParaRPr/>
          </a:p>
          <a:p>
            <a:r>
              <a:t>And any changes to the data should update the widget.</a:t>
            </a:r>
          </a:p>
          <a:p>
            <a:r>
              <a:t>Such as new images or comments showing up in real time.</a:t>
            </a:r>
          </a:p>
          <a:p>
            <a:endParaRPr/>
          </a:p>
          <a:p>
            <a:r>
              <a:t>But how do we build such widgets?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noRot="1" noChangeAspect="1"/>
          </p:cNvSpPr>
          <p:nvPr>
            <p:ph type="sldImg"/>
          </p:nvPr>
        </p:nvSpPr>
        <p:spPr>
          <a:prstGeom prst="rect">
            <a:avLst/>
          </a:prstGeom>
        </p:spPr>
        <p:txBody>
          <a:bodyPr/>
          <a:lstStyle/>
          <a:p>
            <a:endParaRPr/>
          </a:p>
        </p:txBody>
      </p:sp>
      <p:sp>
        <p:nvSpPr>
          <p:cNvPr id="150" name="Shape 150"/>
          <p:cNvSpPr>
            <a:spLocks noGrp="1"/>
          </p:cNvSpPr>
          <p:nvPr>
            <p:ph type="body" sz="quarter" idx="1"/>
          </p:nvPr>
        </p:nvSpPr>
        <p:spPr>
          <a:prstGeom prst="rect">
            <a:avLst/>
          </a:prstGeom>
        </p:spPr>
        <p:txBody>
          <a:bodyPr/>
          <a:lstStyle/>
          <a:p>
            <a:r>
              <a:t>The key idea here is to use component-oriented design.</a:t>
            </a:r>
          </a:p>
          <a:p>
            <a:r>
              <a:t>In order to organize the web page and maximize modularity, the recommended approach is to use components.</a:t>
            </a:r>
          </a:p>
          <a:p>
            <a:r>
              <a:t>Components are easy to repeat, cohesive pieces of code, which are loosely coupled to each other.</a:t>
            </a:r>
          </a:p>
          <a:p>
            <a:r>
              <a:t>Some examples of components that we see here are the post itself, the like/share/comment buttons, and the comments.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t>Components organize the logic and presentation into a single unit.</a:t>
            </a:r>
          </a:p>
          <a:p>
            <a:r>
              <a:t>This includes the state, and the logic necessary to update the state.</a:t>
            </a:r>
          </a:p>
          <a:p>
            <a:r>
              <a:t>And it also includes the presentation for rendering this state.</a:t>
            </a:r>
          </a:p>
          <a:p>
            <a:endParaRPr/>
          </a:p>
          <a:p>
            <a:r>
              <a:t>Components also synchronize the state with it’s presentation.</a:t>
            </a:r>
          </a:p>
          <a:p>
            <a:r>
              <a:t>Meaning, whenever the state changes, this updated html is rendered to the screen.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Let's go a little deeper into components and understand the like button component in terms of the data and presentation it needs to manage.</a:t>
            </a:r>
          </a:p>
          <a:p>
            <a:r>
              <a:t>So, what does the like button keep track of?</a:t>
            </a:r>
          </a:p>
          <a:p>
            <a:r>
              <a:t>It tracks whether the post is liked or not,</a:t>
            </a:r>
          </a:p>
          <a:p>
            <a:r>
              <a:t>And it keeps track of what post it is associated with.</a:t>
            </a:r>
          </a:p>
          <a:p>
            <a:endParaRPr/>
          </a:p>
          <a:p>
            <a:r>
              <a:t>What logic does this button have?</a:t>
            </a:r>
          </a:p>
          <a:p>
            <a:r>
              <a:t>When the like status is changed, it sends an update to the server.</a:t>
            </a:r>
          </a:p>
          <a:p>
            <a:endParaRPr/>
          </a:p>
          <a:p>
            <a:r>
              <a:t>And how does it look?</a:t>
            </a:r>
          </a:p>
          <a:p>
            <a:r>
              <a:t>It is filled in if the post is liked and is hollow if not.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noRot="1" noChangeAspect="1"/>
          </p:cNvSpPr>
          <p:nvPr>
            <p:ph type="sldImg"/>
          </p:nvPr>
        </p:nvSpPr>
        <p:spPr>
          <a:prstGeom prst="rect">
            <a:avLst/>
          </a:prstGeom>
        </p:spPr>
        <p:txBody>
          <a:bodyPr/>
          <a:lstStyle/>
          <a:p>
            <a:endParaRPr/>
          </a:p>
        </p:txBody>
      </p:sp>
      <p:sp>
        <p:nvSpPr>
          <p:cNvPr id="170" name="Shape 170"/>
          <p:cNvSpPr>
            <a:spLocks noGrp="1"/>
          </p:cNvSpPr>
          <p:nvPr>
            <p:ph type="body" sz="quarter" idx="1"/>
          </p:nvPr>
        </p:nvSpPr>
        <p:spPr>
          <a:prstGeom prst="rect">
            <a:avLst/>
          </a:prstGeom>
        </p:spPr>
        <p:txBody>
          <a:bodyPr/>
          <a:lstStyle/>
          <a:p>
            <a:r>
              <a:t>There are a few design choices which need be made when building web applications.</a:t>
            </a:r>
          </a:p>
          <a:p>
            <a:r>
              <a:t>One such choice is where the template or component should be instantiated?</a:t>
            </a:r>
          </a:p>
          <a:p>
            <a:endParaRPr/>
          </a:p>
          <a:p>
            <a:r>
              <a:t>Some frameworks prefer to compile the templates on the server and then send the html to the browser.</a:t>
            </a:r>
          </a:p>
          <a:p>
            <a:r>
              <a:t>Such frameworks include JSP, cold fusion, PHP. This executes logic on the server.</a:t>
            </a:r>
          </a:p>
          <a:p>
            <a:endParaRPr/>
          </a:p>
          <a:p>
            <a:r>
              <a:t>Another approach could be to compile the html in the client’s browser and render the html.</a:t>
            </a:r>
          </a:p>
          <a:p>
            <a:r>
              <a:t>Some frameworks which do this are React, Angular, Ember, and many more.</a:t>
            </a:r>
          </a:p>
          <a:p>
            <a:r>
              <a:t>This executes logic in the browser and has lower latency.</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763217"/>
            <a:ext cx="10814540" cy="1508928"/>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2593592"/>
            <a:ext cx="10128740" cy="1655762"/>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2411540"/>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838200" y="365125"/>
            <a:ext cx="10515600" cy="1325563"/>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365125"/>
            <a:ext cx="10515600" cy="1325563"/>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535781" y="1562695"/>
            <a:ext cx="8786529" cy="4688086"/>
          </a:xfrm>
          <a:prstGeom prst="rect">
            <a:avLst/>
          </a:prstGeom>
        </p:spPr>
        <p:txBody>
          <a:bodyPr/>
          <a:lstStyle>
            <a:lvl1pPr marL="257165" indent="-257165"/>
            <a:lvl2pPr marL="557192" indent="-300026"/>
            <a:lvl3pPr marL="707206" indent="-257165"/>
            <a:lvl4pPr marL="900080" indent="-257165"/>
            <a:lvl5pPr marL="1092954" indent="-257165"/>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838200" y="18254"/>
            <a:ext cx="10515600" cy="1325564"/>
          </a:xfrm>
          <a:prstGeom prst="rect">
            <a:avLst/>
          </a:prstGeom>
        </p:spPr>
        <p:txBody>
          <a:bodyPr/>
          <a:lstStyle>
            <a:lvl1pPr>
              <a:defRPr sz="3600"/>
            </a:lvl1pPr>
          </a:lstStyle>
          <a:p>
            <a:r>
              <a:t>Title Text</a:t>
            </a:r>
          </a:p>
        </p:txBody>
      </p:sp>
      <p:sp>
        <p:nvSpPr>
          <p:cNvPr id="23" name="Body Level One…"/>
          <p:cNvSpPr txBox="1">
            <a:spLocks noGrp="1"/>
          </p:cNvSpPr>
          <p:nvPr>
            <p:ph type="body" idx="1"/>
          </p:nvPr>
        </p:nvSpPr>
        <p:spPr>
          <a:xfrm>
            <a:off x="838200" y="1500159"/>
            <a:ext cx="7887346" cy="4351339"/>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838200" y="142905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831850" y="1709738"/>
            <a:ext cx="10515600" cy="2852737"/>
          </a:xfrm>
          <a:prstGeom prst="rect">
            <a:avLst/>
          </a:prstGeom>
        </p:spPr>
        <p:txBody>
          <a:bodyPr/>
          <a:lstStyle/>
          <a:p>
            <a:r>
              <a:t>Title Text</a:t>
            </a:r>
          </a:p>
        </p:txBody>
      </p:sp>
      <p:sp>
        <p:nvSpPr>
          <p:cNvPr id="33"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831850" y="4562475"/>
            <a:ext cx="10521950" cy="0"/>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43"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838200" y="169068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3"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78"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88"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9"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0"/>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
        <p:nvSpPr>
          <p:cNvPr id="4" name="Straight Connector 6"/>
          <p:cNvSpPr/>
          <p:nvPr/>
        </p:nvSpPr>
        <p:spPr>
          <a:xfrm>
            <a:off x="838200" y="1325562"/>
            <a:ext cx="10515600"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testing-library.com/"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testing-library.com/docs/react-testing-library/api#render"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testing-library.com/docs/queries/about" TargetMode="External"/><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s://testing-library.com/docs/react-testing-library/cheatsheet" TargetMode="External"/><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ctrTitle"/>
          </p:nvPr>
        </p:nvSpPr>
        <p:spPr>
          <a:xfrm>
            <a:off x="539259" y="763217"/>
            <a:ext cx="10814541" cy="1508928"/>
          </a:xfrm>
          <a:prstGeom prst="rect">
            <a:avLst/>
          </a:prstGeom>
        </p:spPr>
        <p:txBody>
          <a:bodyPr/>
          <a:lstStyle/>
          <a:p>
            <a:r>
              <a:t>CS 4530: Fundamentals of Software Engineering</a:t>
            </a:r>
            <a:br/>
            <a:r>
              <a:t>Module 7: React</a:t>
            </a:r>
          </a:p>
        </p:txBody>
      </p:sp>
      <p:sp>
        <p:nvSpPr>
          <p:cNvPr id="117" name="Subtitle 7"/>
          <p:cNvSpPr txBox="1">
            <a:spLocks noGrp="1"/>
          </p:cNvSpPr>
          <p:nvPr>
            <p:ph type="subTitle" sz="half" idx="1"/>
          </p:nvPr>
        </p:nvSpPr>
        <p:spPr>
          <a:xfrm>
            <a:off x="539260" y="2593592"/>
            <a:ext cx="10128740" cy="1655762"/>
          </a:xfrm>
          <a:prstGeom prst="rect">
            <a:avLst/>
          </a:prstGeom>
        </p:spPr>
        <p:txBody>
          <a:bodyPr/>
          <a:lstStyle/>
          <a:p>
            <a:r>
              <a:t>Jonathan Bell, Adeel Bhutta, Mitch Wand</a:t>
            </a:r>
          </a:p>
          <a:p>
            <a:r>
              <a:t>Khoury College of Computer Sciences</a:t>
            </a:r>
          </a:p>
        </p:txBody>
      </p:sp>
      <p:sp>
        <p:nvSpPr>
          <p:cNvPr id="118" name="Slide Number Placeholder 3"/>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a:t>
            </a:fld>
            <a:endParaRPr/>
          </a:p>
        </p:txBody>
      </p:sp>
      <p:sp>
        <p:nvSpPr>
          <p:cNvPr id="119" name="Rectangle 2"/>
          <p:cNvSpPr txBox="1"/>
          <p:nvPr/>
        </p:nvSpPr>
        <p:spPr>
          <a:xfrm>
            <a:off x="584979" y="5710018"/>
            <a:ext cx="6004561" cy="3330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5C5962"/>
                </a:solidFill>
              </a:defRPr>
            </a:pPr>
            <a:r>
              <a:t>© 2022 Released under the </a:t>
            </a:r>
            <a:r>
              <a:rPr u="sng">
                <a:solidFill>
                  <a:srgbClr val="0563C1"/>
                </a:solidFill>
                <a:uFill>
                  <a:solidFill>
                    <a:srgbClr val="0563C1"/>
                  </a:solidFill>
                </a:uFill>
                <a:hlinkClick r:id="rId3"/>
              </a:rPr>
              <a:t>CC BY-SA</a:t>
            </a:r>
            <a:r>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Title 1"/>
          <p:cNvSpPr txBox="1">
            <a:spLocks noGrp="1"/>
          </p:cNvSpPr>
          <p:nvPr>
            <p:ph type="title"/>
          </p:nvPr>
        </p:nvSpPr>
        <p:spPr>
          <a:xfrm>
            <a:off x="838200" y="18255"/>
            <a:ext cx="10515600" cy="1325563"/>
          </a:xfrm>
          <a:prstGeom prst="rect">
            <a:avLst/>
          </a:prstGeom>
        </p:spPr>
        <p:txBody>
          <a:bodyPr/>
          <a:lstStyle/>
          <a:p>
            <a:r>
              <a:t>Expressing Logic</a:t>
            </a:r>
          </a:p>
        </p:txBody>
      </p:sp>
      <p:sp>
        <p:nvSpPr>
          <p:cNvPr id="173" name="Content Placeholder 2"/>
          <p:cNvSpPr txBox="1">
            <a:spLocks noGrp="1"/>
          </p:cNvSpPr>
          <p:nvPr>
            <p:ph type="body" idx="1"/>
          </p:nvPr>
        </p:nvSpPr>
        <p:spPr>
          <a:xfrm>
            <a:off x="838200" y="1500160"/>
            <a:ext cx="7887345" cy="4351338"/>
          </a:xfrm>
          <a:prstGeom prst="rect">
            <a:avLst/>
          </a:prstGeom>
        </p:spPr>
        <p:txBody>
          <a:bodyPr/>
          <a:lstStyle/>
          <a:p>
            <a:pPr>
              <a:lnSpc>
                <a:spcPct val="81000"/>
              </a:lnSpc>
            </a:pPr>
            <a:r>
              <a:t>Templates/components require combining logic with HTML</a:t>
            </a:r>
          </a:p>
          <a:p>
            <a:pPr marL="685800" lvl="1" indent="-228600">
              <a:lnSpc>
                <a:spcPct val="81000"/>
              </a:lnSpc>
              <a:spcBef>
                <a:spcPts val="500"/>
              </a:spcBef>
              <a:defRPr sz="2400"/>
            </a:pPr>
            <a:r>
              <a:t>Conditionals - only display presentation if some expression is true</a:t>
            </a:r>
          </a:p>
          <a:p>
            <a:pPr marL="685800" lvl="1" indent="-228600">
              <a:lnSpc>
                <a:spcPct val="81000"/>
              </a:lnSpc>
              <a:spcBef>
                <a:spcPts val="500"/>
              </a:spcBef>
              <a:defRPr sz="2400"/>
            </a:pPr>
            <a:r>
              <a:t>Loops - repeat this template once for every item in collection</a:t>
            </a:r>
          </a:p>
          <a:p>
            <a:pPr marL="685800" lvl="1" indent="-228600">
              <a:lnSpc>
                <a:spcPct val="81000"/>
              </a:lnSpc>
              <a:spcBef>
                <a:spcPts val="500"/>
              </a:spcBef>
              <a:defRPr sz="2400"/>
            </a:pPr>
            <a:endParaRPr/>
          </a:p>
          <a:p>
            <a:pPr marL="685800" lvl="1" indent="-228600">
              <a:lnSpc>
                <a:spcPct val="81000"/>
              </a:lnSpc>
              <a:spcBef>
                <a:spcPts val="500"/>
              </a:spcBef>
              <a:defRPr sz="2400"/>
            </a:pPr>
            <a:endParaRPr/>
          </a:p>
          <a:p>
            <a:pPr>
              <a:lnSpc>
                <a:spcPct val="81000"/>
              </a:lnSpc>
            </a:pPr>
            <a:r>
              <a:t>How should this be expressed?</a:t>
            </a:r>
          </a:p>
          <a:p>
            <a:pPr marL="685800" lvl="1" indent="-228600">
              <a:lnSpc>
                <a:spcPct val="81000"/>
              </a:lnSpc>
              <a:spcBef>
                <a:spcPts val="500"/>
              </a:spcBef>
              <a:defRPr sz="2400"/>
            </a:pPr>
            <a:r>
              <a:t>Embed code in HTML (ColdFusion, JSP, Angular) </a:t>
            </a:r>
          </a:p>
          <a:p>
            <a:pPr marL="685800" lvl="1" indent="-228600">
              <a:lnSpc>
                <a:spcPct val="81000"/>
              </a:lnSpc>
              <a:spcBef>
                <a:spcPts val="500"/>
              </a:spcBef>
              <a:defRPr sz="2400"/>
            </a:pPr>
            <a:r>
              <a:t>Embed HTML in code (React)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73">
                                            <p:txEl>
                                              <p:pRg st="0" end="0"/>
                                            </p:txEl>
                                          </p:spTgt>
                                        </p:tgtEl>
                                        <p:attrNameLst>
                                          <p:attrName>style.visibility</p:attrName>
                                        </p:attrNameLst>
                                      </p:cBhvr>
                                      <p:to>
                                        <p:strVal val="visible"/>
                                      </p:to>
                                    </p:set>
                                  </p:childTnLst>
                                </p:cTn>
                              </p:par>
                              <p:par>
                                <p:cTn id="9" presetID="1" presetClass="entr" presetSubtype="0" fill="hold" grpId="1" nodeType="withEffect">
                                  <p:stCondLst>
                                    <p:cond delay="0"/>
                                  </p:stCondLst>
                                  <p:iterate>
                                    <p:tmAbs val="0"/>
                                  </p:iterate>
                                  <p:childTnLst>
                                    <p:set>
                                      <p:cBhvr>
                                        <p:cTn id="10" fill="hold"/>
                                        <p:tgtEl>
                                          <p:spTgt spid="173">
                                            <p:txEl>
                                              <p:pRg st="1" end="1"/>
                                            </p:txEl>
                                          </p:spTgt>
                                        </p:tgtEl>
                                        <p:attrNameLst>
                                          <p:attrName>style.visibility</p:attrName>
                                        </p:attrNameLst>
                                      </p:cBhvr>
                                      <p:to>
                                        <p:strVal val="visible"/>
                                      </p:to>
                                    </p:set>
                                  </p:childTnLst>
                                </p:cTn>
                              </p:par>
                              <p:par>
                                <p:cTn id="11" presetID="1" presetClass="entr" presetSubtype="0" fill="hold" grpId="1" nodeType="withEffect">
                                  <p:stCondLst>
                                    <p:cond delay="0"/>
                                  </p:stCondLst>
                                  <p:iterate>
                                    <p:tmAbs val="0"/>
                                  </p:iterate>
                                  <p:childTnLst>
                                    <p:set>
                                      <p:cBhvr>
                                        <p:cTn id="12" fill="hold"/>
                                        <p:tgtEl>
                                          <p:spTgt spid="173">
                                            <p:txEl>
                                              <p:pRg st="2" end="2"/>
                                            </p:txEl>
                                          </p:spTgt>
                                        </p:tgtEl>
                                        <p:attrNameLst>
                                          <p:attrName>style.visibility</p:attrName>
                                        </p:attrNameLst>
                                      </p:cBhvr>
                                      <p:to>
                                        <p:strVal val="visible"/>
                                      </p:to>
                                    </p:set>
                                  </p:childTnLst>
                                </p:cTn>
                              </p:par>
                              <p:par>
                                <p:cTn id="13" presetID="1" presetClass="entr" presetSubtype="0" fill="hold" grpId="1" nodeType="withEffect">
                                  <p:stCondLst>
                                    <p:cond delay="0"/>
                                  </p:stCondLst>
                                  <p:iterate>
                                    <p:tmAbs val="0"/>
                                  </p:iterate>
                                  <p:childTnLst>
                                    <p:set>
                                      <p:cBhvr>
                                        <p:cTn id="14" fill="hold"/>
                                        <p:tgtEl>
                                          <p:spTgt spid="173">
                                            <p:txEl>
                                              <p:pRg st="3" end="3"/>
                                            </p:txEl>
                                          </p:spTgt>
                                        </p:tgtEl>
                                        <p:attrNameLst>
                                          <p:attrName>style.visibility</p:attrName>
                                        </p:attrNameLst>
                                      </p:cBhvr>
                                      <p:to>
                                        <p:strVal val="visible"/>
                                      </p:to>
                                    </p:set>
                                  </p:childTnLst>
                                </p:cTn>
                              </p:par>
                              <p:par>
                                <p:cTn id="15" presetID="1" presetClass="entr" presetSubtype="0" fill="hold" grpId="1" nodeType="withEffect">
                                  <p:stCondLst>
                                    <p:cond delay="0"/>
                                  </p:stCondLst>
                                  <p:iterate>
                                    <p:tmAbs val="0"/>
                                  </p:iterate>
                                  <p:childTnLst>
                                    <p:set>
                                      <p:cBhvr>
                                        <p:cTn id="16" fill="hold"/>
                                        <p:tgtEl>
                                          <p:spTgt spid="17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73">
                                            <p:txEl>
                                              <p:pRg st="5" end="5"/>
                                            </p:txEl>
                                          </p:spTgt>
                                        </p:tgtEl>
                                        <p:attrNameLst>
                                          <p:attrName>style.visibility</p:attrName>
                                        </p:attrNameLst>
                                      </p:cBhvr>
                                      <p:to>
                                        <p:strVal val="visible"/>
                                      </p:to>
                                    </p:set>
                                  </p:childTnLst>
                                </p:cTn>
                              </p:par>
                              <p:par>
                                <p:cTn id="21" presetID="1" presetClass="entr" presetSubtype="0" fill="hold" grpId="1" nodeType="withEffect">
                                  <p:stCondLst>
                                    <p:cond delay="0"/>
                                  </p:stCondLst>
                                  <p:iterate>
                                    <p:tmAbs val="0"/>
                                  </p:iterate>
                                  <p:childTnLst>
                                    <p:set>
                                      <p:cBhvr>
                                        <p:cTn id="22" fill="hold"/>
                                        <p:tgtEl>
                                          <p:spTgt spid="173">
                                            <p:txEl>
                                              <p:pRg st="6" end="6"/>
                                            </p:txEl>
                                          </p:spTgt>
                                        </p:tgtEl>
                                        <p:attrNameLst>
                                          <p:attrName>style.visibility</p:attrName>
                                        </p:attrNameLst>
                                      </p:cBhvr>
                                      <p:to>
                                        <p:strVal val="visible"/>
                                      </p:to>
                                    </p:set>
                                  </p:childTnLst>
                                </p:cTn>
                              </p:par>
                              <p:par>
                                <p:cTn id="23" presetID="1" presetClass="entr" presetSubtype="0" fill="hold" grpId="1" nodeType="withEffect">
                                  <p:stCondLst>
                                    <p:cond delay="0"/>
                                  </p:stCondLst>
                                  <p:iterate>
                                    <p:tmAbs val="0"/>
                                  </p:iterate>
                                  <p:childTnLst>
                                    <p:set>
                                      <p:cBhvr>
                                        <p:cTn id="24" fill="hold"/>
                                        <p:tgtEl>
                                          <p:spTgt spid="17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1" build="p"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Title 1"/>
          <p:cNvSpPr txBox="1">
            <a:spLocks noGrp="1"/>
          </p:cNvSpPr>
          <p:nvPr>
            <p:ph type="title"/>
          </p:nvPr>
        </p:nvSpPr>
        <p:spPr>
          <a:prstGeom prst="rect">
            <a:avLst/>
          </a:prstGeom>
        </p:spPr>
        <p:txBody>
          <a:bodyPr/>
          <a:lstStyle/>
          <a:p>
            <a:r>
              <a:t>Embedding Code in HTML</a:t>
            </a:r>
          </a:p>
        </p:txBody>
      </p:sp>
      <p:sp>
        <p:nvSpPr>
          <p:cNvPr id="178" name="Content Placeholder 2"/>
          <p:cNvSpPr txBox="1">
            <a:spLocks noGrp="1"/>
          </p:cNvSpPr>
          <p:nvPr>
            <p:ph type="body" sz="half" idx="1"/>
          </p:nvPr>
        </p:nvSpPr>
        <p:spPr>
          <a:prstGeom prst="rect">
            <a:avLst/>
          </a:prstGeom>
        </p:spPr>
        <p:txBody>
          <a:bodyPr/>
          <a:lstStyle/>
          <a:p>
            <a:r>
              <a:t>Template takes the form of an HTML file, with extensions</a:t>
            </a:r>
          </a:p>
          <a:p>
            <a:pPr marL="685800" lvl="1" indent="-228600">
              <a:spcBef>
                <a:spcPts val="500"/>
              </a:spcBef>
              <a:defRPr sz="2400"/>
            </a:pPr>
            <a:r>
              <a:t>Popular for server-side frameworks</a:t>
            </a:r>
          </a:p>
          <a:p>
            <a:pPr marL="685800" lvl="1" indent="-228600">
              <a:spcBef>
                <a:spcPts val="500"/>
              </a:spcBef>
              <a:defRPr sz="2400"/>
            </a:pPr>
            <a:r>
              <a:t>Uses another language (e.g., Java, C) or custom language to express logic</a:t>
            </a:r>
          </a:p>
          <a:p>
            <a:pPr marL="685800" lvl="1" indent="-228600">
              <a:spcBef>
                <a:spcPts val="500"/>
              </a:spcBef>
              <a:defRPr sz="2400"/>
            </a:pPr>
            <a:r>
              <a:t>Found in frameworks such as PHP, Angular, ColdFusion, ASP (NOT React)</a:t>
            </a:r>
          </a:p>
          <a:p>
            <a:pPr marL="685800" lvl="1" indent="-228600">
              <a:spcBef>
                <a:spcPts val="500"/>
              </a:spcBef>
              <a:defRPr sz="2400"/>
            </a:pPr>
            <a:r>
              <a:t>Can’t type check anything</a:t>
            </a:r>
          </a:p>
        </p:txBody>
      </p:sp>
      <p:pic>
        <p:nvPicPr>
          <p:cNvPr id="179" name="Image" descr="Image"/>
          <p:cNvPicPr>
            <a:picLocks noChangeAspect="1"/>
          </p:cNvPicPr>
          <p:nvPr/>
        </p:nvPicPr>
        <p:blipFill>
          <a:blip r:embed="rId3"/>
          <a:stretch>
            <a:fillRect/>
          </a:stretch>
        </p:blipFill>
        <p:spPr>
          <a:xfrm>
            <a:off x="6262006" y="1977296"/>
            <a:ext cx="5091794" cy="2903407"/>
          </a:xfrm>
          <a:prstGeom prst="rect">
            <a:avLst/>
          </a:prstGeom>
          <a:ln w="12700">
            <a:miter lim="400000"/>
          </a:ln>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title"/>
          </p:nvPr>
        </p:nvSpPr>
        <p:spPr>
          <a:prstGeom prst="rect">
            <a:avLst/>
          </a:prstGeom>
        </p:spPr>
        <p:txBody>
          <a:bodyPr/>
          <a:lstStyle/>
          <a:p>
            <a:pPr defTabSz="877823">
              <a:defRPr sz="4224"/>
            </a:pPr>
            <a:r>
              <a:t>Embedding HTML in TypeScript</a:t>
            </a:r>
            <a:br/>
            <a:r>
              <a:t>Aka JSX or TSX</a:t>
            </a:r>
          </a:p>
        </p:txBody>
      </p:sp>
      <p:sp>
        <p:nvSpPr>
          <p:cNvPr id="184" name="Content Placeholder 2"/>
          <p:cNvSpPr txBox="1">
            <a:spLocks noGrp="1"/>
          </p:cNvSpPr>
          <p:nvPr>
            <p:ph type="body" sz="half" idx="1"/>
          </p:nvPr>
        </p:nvSpPr>
        <p:spPr>
          <a:prstGeom prst="rect">
            <a:avLst/>
          </a:prstGeom>
        </p:spPr>
        <p:txBody>
          <a:bodyPr/>
          <a:lstStyle/>
          <a:p>
            <a:pPr>
              <a:lnSpc>
                <a:spcPct val="72000"/>
              </a:lnSpc>
              <a:defRPr sz="2500"/>
            </a:pPr>
            <a:r>
              <a:t>How do you embed HTML in TypeScript and get syntax checking?</a:t>
            </a:r>
          </a:p>
          <a:p>
            <a:pPr>
              <a:lnSpc>
                <a:spcPct val="72000"/>
              </a:lnSpc>
              <a:defRPr sz="2500"/>
            </a:pPr>
            <a:r>
              <a:t>Idea: extend the language: JSX, TSX</a:t>
            </a:r>
          </a:p>
          <a:p>
            <a:pPr marL="685800" lvl="1" indent="-228600">
              <a:lnSpc>
                <a:spcPct val="72000"/>
              </a:lnSpc>
              <a:spcBef>
                <a:spcPts val="500"/>
              </a:spcBef>
              <a:defRPr sz="2200"/>
            </a:pPr>
            <a:r>
              <a:t>JavaScript (or TypeScript) language, with additional feature that expressions may be HTML</a:t>
            </a:r>
          </a:p>
          <a:p>
            <a:pPr>
              <a:lnSpc>
                <a:spcPct val="72000"/>
              </a:lnSpc>
              <a:defRPr sz="2500"/>
            </a:pPr>
            <a:r>
              <a:t>It’s a new language</a:t>
            </a:r>
          </a:p>
          <a:p>
            <a:pPr marL="685800" lvl="1" indent="-228600">
              <a:lnSpc>
                <a:spcPct val="72000"/>
              </a:lnSpc>
              <a:spcBef>
                <a:spcPts val="500"/>
              </a:spcBef>
              <a:defRPr sz="2200"/>
            </a:pPr>
            <a:r>
              <a:t>Browsers do not natively run JSX (or TypeScript)</a:t>
            </a:r>
          </a:p>
          <a:p>
            <a:pPr marL="685800" lvl="1" indent="-228600">
              <a:lnSpc>
                <a:spcPct val="72000"/>
              </a:lnSpc>
              <a:spcBef>
                <a:spcPts val="500"/>
              </a:spcBef>
              <a:defRPr sz="2200"/>
            </a:pPr>
            <a:r>
              <a:t>We use build tools that compile everything into JavaScript</a:t>
            </a:r>
          </a:p>
        </p:txBody>
      </p:sp>
      <p:pic>
        <p:nvPicPr>
          <p:cNvPr id="185" name="Picture 4" descr="Picture 4"/>
          <p:cNvPicPr>
            <a:picLocks noChangeAspect="1"/>
          </p:cNvPicPr>
          <p:nvPr/>
        </p:nvPicPr>
        <p:blipFill>
          <a:blip r:embed="rId3"/>
          <a:stretch>
            <a:fillRect/>
          </a:stretch>
        </p:blipFill>
        <p:spPr>
          <a:xfrm>
            <a:off x="6518896" y="1825625"/>
            <a:ext cx="5186155" cy="3738563"/>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838200" y="18255"/>
            <a:ext cx="10515600" cy="1325563"/>
          </a:xfrm>
          <a:prstGeom prst="rect">
            <a:avLst/>
          </a:prstGeom>
        </p:spPr>
        <p:txBody>
          <a:bodyPr/>
          <a:lstStyle/>
          <a:p>
            <a:r>
              <a:t>React: Front End Framework for Components</a:t>
            </a:r>
          </a:p>
        </p:txBody>
      </p:sp>
      <p:sp>
        <p:nvSpPr>
          <p:cNvPr id="190" name="Content Placeholder 2"/>
          <p:cNvSpPr txBox="1">
            <a:spLocks noGrp="1"/>
          </p:cNvSpPr>
          <p:nvPr>
            <p:ph type="body" idx="1"/>
          </p:nvPr>
        </p:nvSpPr>
        <p:spPr>
          <a:xfrm>
            <a:off x="838200" y="1500160"/>
            <a:ext cx="7887345" cy="4351338"/>
          </a:xfrm>
          <a:prstGeom prst="rect">
            <a:avLst/>
          </a:prstGeom>
        </p:spPr>
        <p:txBody>
          <a:bodyPr/>
          <a:lstStyle/>
          <a:p>
            <a:r>
              <a:t>Created by Facebook</a:t>
            </a:r>
          </a:p>
          <a:p>
            <a:r>
              <a:t>Powerful abstractions for describing frontend UI components</a:t>
            </a:r>
          </a:p>
          <a:p>
            <a:r>
              <a:t>Official documentation &amp; tutorials: </a:t>
            </a:r>
            <a:r>
              <a:rPr u="sng">
                <a:solidFill>
                  <a:srgbClr val="0563C1"/>
                </a:solidFill>
                <a:uFill>
                  <a:solidFill>
                    <a:srgbClr val="0563C1"/>
                  </a:solidFill>
                </a:uFill>
                <a:hlinkClick r:id="rId3"/>
              </a:rPr>
              <a:t>https://reactjs.org/</a:t>
            </a:r>
            <a:r>
              <a:t> </a:t>
            </a:r>
          </a:p>
          <a:p>
            <a:r>
              <a:t>Key concepts:</a:t>
            </a:r>
          </a:p>
          <a:p>
            <a:pPr marL="685800" lvl="1" indent="-228600">
              <a:spcBef>
                <a:spcPts val="500"/>
              </a:spcBef>
              <a:defRPr sz="2400"/>
            </a:pPr>
            <a:r>
              <a:t>Embed HTML in TypeScript</a:t>
            </a:r>
          </a:p>
          <a:p>
            <a:pPr marL="685800" lvl="1" indent="-228600">
              <a:spcBef>
                <a:spcPts val="500"/>
              </a:spcBef>
              <a:defRPr sz="2400"/>
            </a:pPr>
            <a:r>
              <a:t>Track application “state”</a:t>
            </a:r>
          </a:p>
          <a:p>
            <a:pPr marL="685800" lvl="1" indent="-228600">
              <a:spcBef>
                <a:spcPts val="500"/>
              </a:spcBef>
              <a:defRPr sz="2400"/>
            </a:pPr>
            <a:r>
              <a:t>Automatically and efficiently re-render page in browser based on changes to state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0">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9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90">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90">
                                            <p:txEl>
                                              <p:pRg st="3" end="3"/>
                                            </p:txEl>
                                          </p:spTgt>
                                        </p:tgtEl>
                                        <p:attrNameLst>
                                          <p:attrName>style.visibility</p:attrName>
                                        </p:attrNameLst>
                                      </p:cBhvr>
                                      <p:to>
                                        <p:strVal val="visible"/>
                                      </p:to>
                                    </p:set>
                                  </p:childTnLst>
                                </p:cTn>
                              </p:par>
                              <p:par>
                                <p:cTn id="21" presetID="1" presetClass="entr" presetSubtype="0" fill="hold" grpId="1" nodeType="withEffect">
                                  <p:stCondLst>
                                    <p:cond delay="0"/>
                                  </p:stCondLst>
                                  <p:iterate>
                                    <p:tmAbs val="0"/>
                                  </p:iterate>
                                  <p:childTnLst>
                                    <p:set>
                                      <p:cBhvr>
                                        <p:cTn id="22" fill="hold"/>
                                        <p:tgtEl>
                                          <p:spTgt spid="190">
                                            <p:txEl>
                                              <p:pRg st="4" end="4"/>
                                            </p:txEl>
                                          </p:spTgt>
                                        </p:tgtEl>
                                        <p:attrNameLst>
                                          <p:attrName>style.visibility</p:attrName>
                                        </p:attrNameLst>
                                      </p:cBhvr>
                                      <p:to>
                                        <p:strVal val="visible"/>
                                      </p:to>
                                    </p:set>
                                  </p:childTnLst>
                                </p:cTn>
                              </p:par>
                              <p:par>
                                <p:cTn id="23" presetID="1" presetClass="entr" presetSubtype="0" fill="hold" grpId="1" nodeType="withEffect">
                                  <p:stCondLst>
                                    <p:cond delay="0"/>
                                  </p:stCondLst>
                                  <p:iterate>
                                    <p:tmAbs val="0"/>
                                  </p:iterate>
                                  <p:childTnLst>
                                    <p:set>
                                      <p:cBhvr>
                                        <p:cTn id="24" fill="hold"/>
                                        <p:tgtEl>
                                          <p:spTgt spid="190">
                                            <p:txEl>
                                              <p:pRg st="5" end="5"/>
                                            </p:txEl>
                                          </p:spTgt>
                                        </p:tgtEl>
                                        <p:attrNameLst>
                                          <p:attrName>style.visibility</p:attrName>
                                        </p:attrNameLst>
                                      </p:cBhvr>
                                      <p:to>
                                        <p:strVal val="visible"/>
                                      </p:to>
                                    </p:set>
                                  </p:childTnLst>
                                </p:cTn>
                              </p:par>
                              <p:par>
                                <p:cTn id="25" presetID="1" presetClass="entr" presetSubtype="0" fill="hold" grpId="1" nodeType="withEffect">
                                  <p:stCondLst>
                                    <p:cond delay="0"/>
                                  </p:stCondLst>
                                  <p:iterate>
                                    <p:tmAbs val="0"/>
                                  </p:iterate>
                                  <p:childTnLst>
                                    <p:set>
                                      <p:cBhvr>
                                        <p:cTn id="26" fill="hold"/>
                                        <p:tgtEl>
                                          <p:spTgt spid="19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1" build="p"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xfrm>
            <a:off x="838200" y="18255"/>
            <a:ext cx="10515600" cy="1325563"/>
          </a:xfrm>
          <a:prstGeom prst="rect">
            <a:avLst/>
          </a:prstGeom>
        </p:spPr>
        <p:txBody>
          <a:bodyPr/>
          <a:lstStyle/>
          <a:p>
            <a:r>
              <a:t>Rich, interactive web apps</a:t>
            </a:r>
            <a:br/>
            <a:r>
              <a:t>Infinite scrolling of cats</a:t>
            </a:r>
          </a:p>
        </p:txBody>
      </p:sp>
      <p:sp>
        <p:nvSpPr>
          <p:cNvPr id="195" name="Content Placeholder 7"/>
          <p:cNvSpPr txBox="1">
            <a:spLocks noGrp="1"/>
          </p:cNvSpPr>
          <p:nvPr>
            <p:ph type="body" idx="1"/>
          </p:nvPr>
        </p:nvSpPr>
        <p:spPr>
          <a:xfrm>
            <a:off x="838200" y="1500160"/>
            <a:ext cx="7887345" cy="4351338"/>
          </a:xfrm>
          <a:prstGeom prst="rect">
            <a:avLst/>
          </a:prstGeom>
        </p:spPr>
        <p:txBody>
          <a:bodyPr/>
          <a:lstStyle/>
          <a:p>
            <a:endParaRPr/>
          </a:p>
        </p:txBody>
      </p:sp>
      <p:pic>
        <p:nvPicPr>
          <p:cNvPr id="196" name="Image" descr="Image"/>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48339" y="1690688"/>
            <a:ext cx="4013985" cy="4802188"/>
          </a:xfrm>
          <a:prstGeom prst="rect">
            <a:avLst/>
          </a:prstGeom>
          <a:ln w="12700">
            <a:miter lim="400000"/>
          </a:ln>
        </p:spPr>
      </p:pic>
      <p:pic>
        <p:nvPicPr>
          <p:cNvPr id="197" name="Image" descr="Image"/>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814938" y="1690688"/>
            <a:ext cx="4013983" cy="4802188"/>
          </a:xfrm>
          <a:prstGeom prst="rect">
            <a:avLst/>
          </a:prstGeom>
          <a:ln w="12700">
            <a:miter lim="400000"/>
          </a:ln>
        </p:spPr>
      </p:pic>
      <p:sp>
        <p:nvSpPr>
          <p:cNvPr id="198" name="Built with React"/>
          <p:cNvSpPr txBox="1"/>
          <p:nvPr/>
        </p:nvSpPr>
        <p:spPr>
          <a:xfrm>
            <a:off x="3194144" y="2097449"/>
            <a:ext cx="5803712" cy="2086187"/>
          </a:xfrm>
          <a:prstGeom prst="rect">
            <a:avLst/>
          </a:prstGeom>
          <a:solidFill>
            <a:srgbClr val="FFFFFF">
              <a:alpha val="7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lvl1pPr>
              <a:defRPr sz="6700" b="1">
                <a:solidFill>
                  <a:srgbClr val="FF0000"/>
                </a:solidFill>
                <a:latin typeface="MarketPro"/>
                <a:ea typeface="MarketPro"/>
                <a:cs typeface="MarketPro"/>
                <a:sym typeface="MarketPro"/>
              </a:defRPr>
            </a:lvl1pPr>
          </a:lstStyle>
          <a:p>
            <a:r>
              <a:t>Built with React</a:t>
            </a:r>
          </a:p>
        </p:txBody>
      </p:sp>
      <p:sp>
        <p:nvSpPr>
          <p:cNvPr id="199" name="TextBox 6"/>
          <p:cNvSpPr txBox="1"/>
          <p:nvPr/>
        </p:nvSpPr>
        <p:spPr>
          <a:xfrm>
            <a:off x="2363079" y="4395783"/>
            <a:ext cx="6762068" cy="1186670"/>
          </a:xfrm>
          <a:prstGeom prst="rect">
            <a:avLst/>
          </a:prstGeom>
          <a:solidFill>
            <a:srgbClr val="FFFFFF">
              <a:alpha val="8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p>
            <a:pPr algn="ctr" defTabSz="1733930">
              <a:defRPr sz="4000">
                <a:solidFill>
                  <a:srgbClr val="FF0000"/>
                </a:solidFill>
              </a:defRPr>
            </a:pPr>
            <a:r>
              <a:t>Plus, AirBNB, Uber, Pinterest, </a:t>
            </a:r>
          </a:p>
          <a:p>
            <a:pPr algn="ctr" defTabSz="1733930">
              <a:defRPr sz="4000">
                <a:solidFill>
                  <a:srgbClr val="FF0000"/>
                </a:solidFill>
              </a:defRPr>
            </a:pPr>
            <a:r>
              <a:t>Netflix, Twitter and 8855 more</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838200" y="18255"/>
            <a:ext cx="10515600" cy="1325563"/>
          </a:xfrm>
          <a:prstGeom prst="rect">
            <a:avLst/>
          </a:prstGeom>
        </p:spPr>
        <p:txBody>
          <a:bodyPr/>
          <a:lstStyle/>
          <a:p>
            <a:r>
              <a:t>Embedding HTML in TypeScript</a:t>
            </a:r>
          </a:p>
        </p:txBody>
      </p:sp>
      <p:sp>
        <p:nvSpPr>
          <p:cNvPr id="204" name="Content Placeholder 2"/>
          <p:cNvSpPr txBox="1">
            <a:spLocks noGrp="1"/>
          </p:cNvSpPr>
          <p:nvPr>
            <p:ph type="body" idx="1"/>
          </p:nvPr>
        </p:nvSpPr>
        <p:spPr>
          <a:xfrm>
            <a:off x="838200" y="1500160"/>
            <a:ext cx="7887345" cy="4351338"/>
          </a:xfrm>
          <a:prstGeom prst="rect">
            <a:avLst/>
          </a:prstGeom>
        </p:spPr>
        <p:txBody>
          <a:bodyPr/>
          <a:lstStyle/>
          <a:p>
            <a:pPr marL="210311" indent="-210311" defTabSz="841247">
              <a:spcBef>
                <a:spcPts val="900"/>
              </a:spcBef>
              <a:defRPr sz="2576"/>
            </a:pPr>
            <a:endParaRPr/>
          </a:p>
          <a:p>
            <a:pPr marL="210311" indent="-210311" defTabSz="841247">
              <a:spcBef>
                <a:spcPts val="900"/>
              </a:spcBef>
              <a:defRPr sz="2576"/>
            </a:pPr>
            <a:endParaRPr/>
          </a:p>
          <a:p>
            <a:pPr marL="210311" indent="-210311" defTabSz="841247">
              <a:spcBef>
                <a:spcPts val="900"/>
              </a:spcBef>
              <a:defRPr sz="2576"/>
            </a:pPr>
            <a:r>
              <a:t>HTML embedded in TypeScript</a:t>
            </a:r>
          </a:p>
          <a:p>
            <a:pPr marL="630936" lvl="1" indent="-210311" defTabSz="841247">
              <a:spcBef>
                <a:spcPts val="400"/>
              </a:spcBef>
              <a:defRPr sz="2208"/>
            </a:pPr>
            <a:r>
              <a:t>HTML can be used as an expression</a:t>
            </a:r>
          </a:p>
          <a:p>
            <a:pPr marL="630936" lvl="1" indent="-210311" defTabSz="841247">
              <a:spcBef>
                <a:spcPts val="400"/>
              </a:spcBef>
              <a:defRPr sz="2208"/>
            </a:pPr>
            <a:r>
              <a:t>HTML is checked for correct syntax</a:t>
            </a:r>
          </a:p>
          <a:p>
            <a:pPr marL="210311" indent="-210311" defTabSz="841247">
              <a:spcBef>
                <a:spcPts val="900"/>
              </a:spcBef>
              <a:defRPr sz="2576"/>
            </a:pPr>
            <a:r>
              <a:t>Can use { expr } to evaluate an expression and return a value</a:t>
            </a:r>
          </a:p>
          <a:p>
            <a:pPr marL="630936" lvl="1" indent="-210311" defTabSz="841247">
              <a:spcBef>
                <a:spcPts val="400"/>
              </a:spcBef>
              <a:defRPr sz="2208"/>
            </a:pPr>
            <a:r>
              <a:t>e.g., { 5 + 2 }, { foo() } </a:t>
            </a:r>
          </a:p>
          <a:p>
            <a:pPr marL="210311" indent="-210311" defTabSz="841247">
              <a:spcBef>
                <a:spcPts val="900"/>
              </a:spcBef>
              <a:defRPr sz="2576"/>
            </a:pPr>
            <a:r>
              <a:t>To wrap on multiple lines, wrap the TSX in (parentheses)</a:t>
            </a:r>
          </a:p>
          <a:p>
            <a:pPr marL="210311" indent="-210311" defTabSz="841247">
              <a:spcBef>
                <a:spcPts val="900"/>
              </a:spcBef>
              <a:defRPr sz="2576"/>
            </a:pPr>
            <a:r>
              <a:t>Output of expression is HTML</a:t>
            </a:r>
          </a:p>
        </p:txBody>
      </p:sp>
      <p:sp>
        <p:nvSpPr>
          <p:cNvPr id="205" name="return &lt;div&gt;Hello {this.props.name}&lt;/div&gt;;"/>
          <p:cNvSpPr txBox="1"/>
          <p:nvPr/>
        </p:nvSpPr>
        <p:spPr>
          <a:xfrm>
            <a:off x="2463051" y="1990725"/>
            <a:ext cx="6972804" cy="431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457200">
              <a:tabLst>
                <a:tab pos="342900" algn="l"/>
              </a:tabLst>
              <a:defRPr sz="2300">
                <a:solidFill>
                  <a:srgbClr val="BB2CA2"/>
                </a:solidFill>
                <a:latin typeface="Menlo Regular"/>
                <a:ea typeface="Menlo Regular"/>
                <a:cs typeface="Menlo Regular"/>
                <a:sym typeface="Menlo Regular"/>
              </a:defRPr>
            </a:pPr>
            <a:r>
              <a:t>return</a:t>
            </a:r>
            <a:r>
              <a:rPr>
                <a:solidFill>
                  <a:srgbClr val="000000"/>
                </a:solidFill>
              </a:rPr>
              <a:t> &lt;div&gt;Hello {someVariable}&lt;/div&gt;;</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Title 1"/>
          <p:cNvSpPr txBox="1">
            <a:spLocks noGrp="1"/>
          </p:cNvSpPr>
          <p:nvPr>
            <p:ph type="title"/>
          </p:nvPr>
        </p:nvSpPr>
        <p:spPr>
          <a:xfrm>
            <a:off x="838200" y="18255"/>
            <a:ext cx="10515600" cy="1325563"/>
          </a:xfrm>
          <a:prstGeom prst="rect">
            <a:avLst/>
          </a:prstGeom>
        </p:spPr>
        <p:txBody>
          <a:bodyPr/>
          <a:lstStyle/>
          <a:p>
            <a:r>
              <a:t>Creating New React Applications</a:t>
            </a:r>
          </a:p>
        </p:txBody>
      </p:sp>
      <p:sp>
        <p:nvSpPr>
          <p:cNvPr id="210" name="Content Placeholder 2"/>
          <p:cNvSpPr txBox="1">
            <a:spLocks noGrp="1"/>
          </p:cNvSpPr>
          <p:nvPr>
            <p:ph type="body" sz="half" idx="1"/>
          </p:nvPr>
        </p:nvSpPr>
        <p:spPr>
          <a:xfrm>
            <a:off x="838199" y="1500160"/>
            <a:ext cx="5908436" cy="4351338"/>
          </a:xfrm>
          <a:prstGeom prst="rect">
            <a:avLst/>
          </a:prstGeom>
        </p:spPr>
        <p:txBody>
          <a:bodyPr/>
          <a:lstStyle/>
          <a:p>
            <a:r>
              <a:t>React applications must be “transpiled” into a format that browsers can understand</a:t>
            </a:r>
          </a:p>
          <a:p>
            <a:r>
              <a:t>“Create React App” is a set of scripts to automate this all</a:t>
            </a:r>
          </a:p>
          <a:p>
            <a:r>
              <a:t>Get started: </a:t>
            </a:r>
            <a:r>
              <a:rPr sz="2300">
                <a:latin typeface="Courier"/>
                <a:ea typeface="Courier"/>
                <a:cs typeface="Courier"/>
                <a:sym typeface="Courier"/>
              </a:rPr>
              <a:t>npx create-react-app my-app --template typescript</a:t>
            </a:r>
            <a:endParaRPr b="1"/>
          </a:p>
          <a:p>
            <a:r>
              <a:t>Implement in App.tsx, run </a:t>
            </a:r>
            <a:r>
              <a:rPr sz="2400">
                <a:latin typeface="Courier"/>
                <a:ea typeface="Courier"/>
                <a:cs typeface="Courier"/>
                <a:sym typeface="Courier"/>
              </a:rPr>
              <a:t>npm start</a:t>
            </a:r>
            <a:r>
              <a:t> to run in web browser</a:t>
            </a:r>
          </a:p>
        </p:txBody>
      </p:sp>
      <p:pic>
        <p:nvPicPr>
          <p:cNvPr id="211" name="Image" descr="Image"/>
          <p:cNvPicPr>
            <a:picLocks noChangeAspect="1"/>
          </p:cNvPicPr>
          <p:nvPr/>
        </p:nvPicPr>
        <p:blipFill>
          <a:blip r:embed="rId3"/>
          <a:stretch>
            <a:fillRect/>
          </a:stretch>
        </p:blipFill>
        <p:spPr>
          <a:xfrm>
            <a:off x="6317811" y="1514297"/>
            <a:ext cx="6280536" cy="6111495"/>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Title 1"/>
          <p:cNvSpPr txBox="1">
            <a:spLocks noGrp="1"/>
          </p:cNvSpPr>
          <p:nvPr>
            <p:ph type="title"/>
          </p:nvPr>
        </p:nvSpPr>
        <p:spPr>
          <a:xfrm>
            <a:off x="838200" y="18255"/>
            <a:ext cx="10515600" cy="1325563"/>
          </a:xfrm>
          <a:prstGeom prst="rect">
            <a:avLst/>
          </a:prstGeom>
        </p:spPr>
        <p:txBody>
          <a:bodyPr/>
          <a:lstStyle/>
          <a:p>
            <a:r>
              <a:t>Hello World in React</a:t>
            </a:r>
          </a:p>
        </p:txBody>
      </p:sp>
      <p:sp>
        <p:nvSpPr>
          <p:cNvPr id="214" name="“Declare a HelloMessage component”"/>
          <p:cNvSpPr txBox="1"/>
          <p:nvPr/>
        </p:nvSpPr>
        <p:spPr>
          <a:xfrm>
            <a:off x="466931" y="2667543"/>
            <a:ext cx="5320267" cy="45491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defTabSz="584200">
              <a:defRPr sz="2800">
                <a:solidFill>
                  <a:srgbClr val="0070C0"/>
                </a:solidFill>
              </a:defRPr>
            </a:pPr>
            <a:r>
              <a:t>“Declare a Hello component”</a:t>
            </a:r>
          </a:p>
        </p:txBody>
      </p:sp>
      <p:sp>
        <p:nvSpPr>
          <p:cNvPr id="215" name="Declares a new component with the provided functions."/>
          <p:cNvSpPr txBox="1"/>
          <p:nvPr/>
        </p:nvSpPr>
        <p:spPr>
          <a:xfrm>
            <a:off x="536768" y="3053432"/>
            <a:ext cx="3618323" cy="7511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defTabSz="584200">
              <a:defRPr sz="2200"/>
            </a:pPr>
            <a:r>
              <a:t>Declares a new component that can be rendered by React</a:t>
            </a:r>
          </a:p>
        </p:txBody>
      </p:sp>
      <p:sp>
        <p:nvSpPr>
          <p:cNvPr id="216" name="“Return the following HTML  whenever the component is rendered”"/>
          <p:cNvSpPr txBox="1"/>
          <p:nvPr/>
        </p:nvSpPr>
        <p:spPr>
          <a:xfrm>
            <a:off x="5357489" y="2646816"/>
            <a:ext cx="6263494" cy="88671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800">
                <a:solidFill>
                  <a:srgbClr val="00B050"/>
                </a:solidFill>
              </a:defRPr>
            </a:lvl1pPr>
          </a:lstStyle>
          <a:p>
            <a:r>
              <a:t>“Return the following HTML whenever the component is rendered”</a:t>
            </a:r>
          </a:p>
        </p:txBody>
      </p:sp>
      <p:sp>
        <p:nvSpPr>
          <p:cNvPr id="217" name="Render generates the HTML for the component. The HTML is dynamically generated by the library."/>
          <p:cNvSpPr txBox="1"/>
          <p:nvPr/>
        </p:nvSpPr>
        <p:spPr>
          <a:xfrm>
            <a:off x="5344130" y="3650832"/>
            <a:ext cx="4061982" cy="7511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200"/>
            </a:lvl1pPr>
          </a:lstStyle>
          <a:p>
            <a:r>
              <a:t>The HTML is dynamically generated by the library.</a:t>
            </a:r>
          </a:p>
        </p:txBody>
      </p:sp>
      <p:sp>
        <p:nvSpPr>
          <p:cNvPr id="218" name="TextBox 8"/>
          <p:cNvSpPr txBox="1"/>
          <p:nvPr/>
        </p:nvSpPr>
        <p:spPr>
          <a:xfrm>
            <a:off x="471210" y="1519060"/>
            <a:ext cx="6253968" cy="1167766"/>
          </a:xfrm>
          <a:prstGeom prst="rect">
            <a:avLst/>
          </a:prstGeom>
          <a:ln>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2300">
                <a:solidFill>
                  <a:srgbClr val="00006D"/>
                </a:solidFill>
                <a:latin typeface="Courier"/>
                <a:ea typeface="Courier"/>
                <a:cs typeface="Courier"/>
                <a:sym typeface="Courier"/>
              </a:defRPr>
            </a:pPr>
            <a:r>
              <a:t>export function </a:t>
            </a:r>
            <a:r>
              <a:rPr>
                <a:solidFill>
                  <a:srgbClr val="1D1D1D"/>
                </a:solidFill>
              </a:rPr>
              <a:t>HelloMessage(){</a:t>
            </a:r>
          </a:p>
          <a:p>
            <a:pPr>
              <a:defRPr sz="2300">
                <a:solidFill>
                  <a:srgbClr val="1D1D1D"/>
                </a:solidFill>
                <a:latin typeface="Courier"/>
                <a:ea typeface="Courier"/>
                <a:cs typeface="Courier"/>
                <a:sym typeface="Courier"/>
              </a:defRPr>
            </a:pPr>
            <a:r>
              <a:t>  </a:t>
            </a:r>
            <a:r>
              <a:rPr>
                <a:solidFill>
                  <a:srgbClr val="00006D"/>
                </a:solidFill>
              </a:rPr>
              <a:t>return </a:t>
            </a:r>
            <a:r>
              <a:t>&lt;</a:t>
            </a:r>
            <a:r>
              <a:rPr>
                <a:solidFill>
                  <a:srgbClr val="00006D"/>
                </a:solidFill>
              </a:rPr>
              <a:t>div</a:t>
            </a:r>
            <a:r>
              <a:t>&gt;Hello, World!&lt;/</a:t>
            </a:r>
            <a:r>
              <a:rPr>
                <a:solidFill>
                  <a:srgbClr val="00006D"/>
                </a:solidFill>
              </a:rPr>
              <a:t>div</a:t>
            </a:r>
            <a:r>
              <a:t>&gt;</a:t>
            </a:r>
          </a:p>
          <a:p>
            <a:pPr>
              <a:defRPr sz="2300">
                <a:solidFill>
                  <a:srgbClr val="1D1D1D"/>
                </a:solidFill>
                <a:latin typeface="Courier"/>
                <a:ea typeface="Courier"/>
                <a:cs typeface="Courier"/>
                <a:sym typeface="Courier"/>
              </a:defRPr>
            </a:pPr>
            <a:r>
              <a:t>}</a:t>
            </a:r>
          </a:p>
        </p:txBody>
      </p:sp>
      <p:sp>
        <p:nvSpPr>
          <p:cNvPr id="219" name="Line"/>
          <p:cNvSpPr/>
          <p:nvPr/>
        </p:nvSpPr>
        <p:spPr>
          <a:xfrm>
            <a:off x="1439597" y="1948059"/>
            <a:ext cx="4317194" cy="1"/>
          </a:xfrm>
          <a:prstGeom prst="line">
            <a:avLst/>
          </a:prstGeom>
          <a:ln w="38100">
            <a:solidFill>
              <a:schemeClr val="accent1"/>
            </a:solidFill>
            <a:miter/>
          </a:ln>
        </p:spPr>
        <p:txBody>
          <a:bodyPr lIns="45719" rIns="45719"/>
          <a:lstStyle/>
          <a:p>
            <a:endParaRPr/>
          </a:p>
        </p:txBody>
      </p:sp>
      <p:sp>
        <p:nvSpPr>
          <p:cNvPr id="220" name="Line"/>
          <p:cNvSpPr/>
          <p:nvPr/>
        </p:nvSpPr>
        <p:spPr>
          <a:xfrm>
            <a:off x="2949930" y="6095102"/>
            <a:ext cx="2472071" cy="1"/>
          </a:xfrm>
          <a:prstGeom prst="line">
            <a:avLst/>
          </a:prstGeom>
          <a:ln w="38100">
            <a:solidFill>
              <a:srgbClr val="F14C0E"/>
            </a:solidFill>
            <a:miter/>
          </a:ln>
        </p:spPr>
        <p:txBody>
          <a:bodyPr lIns="45719" rIns="45719"/>
          <a:lstStyle/>
          <a:p>
            <a:endParaRPr/>
          </a:p>
        </p:txBody>
      </p:sp>
      <p:sp>
        <p:nvSpPr>
          <p:cNvPr id="221" name="function App(){…"/>
          <p:cNvSpPr txBox="1"/>
          <p:nvPr/>
        </p:nvSpPr>
        <p:spPr>
          <a:xfrm>
            <a:off x="1391861" y="5304548"/>
            <a:ext cx="4311066" cy="11582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2300">
                <a:solidFill>
                  <a:srgbClr val="011480"/>
                </a:solidFill>
                <a:latin typeface="Courier"/>
                <a:ea typeface="Courier"/>
                <a:cs typeface="Courier"/>
                <a:sym typeface="Courier"/>
              </a:defRPr>
            </a:pPr>
            <a:r>
              <a:t>function </a:t>
            </a:r>
            <a:r>
              <a:rPr i="1">
                <a:solidFill>
                  <a:srgbClr val="272727"/>
                </a:solidFill>
              </a:rPr>
              <a:t>App</a:t>
            </a:r>
            <a:r>
              <a:rPr>
                <a:solidFill>
                  <a:srgbClr val="272727"/>
                </a:solidFill>
              </a:rPr>
              <a:t>(){</a:t>
            </a:r>
          </a:p>
          <a:p>
            <a:pPr defTabSz="457200">
              <a:defRPr sz="2300">
                <a:solidFill>
                  <a:srgbClr val="011480"/>
                </a:solidFill>
                <a:latin typeface="Courier"/>
                <a:ea typeface="Courier"/>
                <a:cs typeface="Courier"/>
                <a:sym typeface="Courier"/>
              </a:defRPr>
            </a:pPr>
            <a:r>
              <a:rPr>
                <a:solidFill>
                  <a:srgbClr val="272727"/>
                </a:solidFill>
              </a:rPr>
              <a:t>  </a:t>
            </a:r>
            <a:r>
              <a:t>return </a:t>
            </a:r>
            <a:r>
              <a:rPr>
                <a:solidFill>
                  <a:srgbClr val="272727"/>
                </a:solidFill>
              </a:rPr>
              <a:t>&lt;</a:t>
            </a:r>
            <a:r>
              <a:t>HelloWorld </a:t>
            </a:r>
            <a:r>
              <a:rPr>
                <a:solidFill>
                  <a:srgbClr val="272727"/>
                </a:solidFill>
              </a:rPr>
              <a:t>/&gt;;</a:t>
            </a:r>
          </a:p>
          <a:p>
            <a:pPr defTabSz="457200">
              <a:defRPr sz="2300">
                <a:solidFill>
                  <a:srgbClr val="272727"/>
                </a:solidFill>
                <a:latin typeface="Courier"/>
                <a:ea typeface="Courier"/>
                <a:cs typeface="Courier"/>
                <a:sym typeface="Courier"/>
              </a:defRPr>
            </a:pPr>
            <a:r>
              <a:t>}</a:t>
            </a:r>
          </a:p>
        </p:txBody>
      </p:sp>
      <p:sp>
        <p:nvSpPr>
          <p:cNvPr id="222" name="“Declare a HelloMessage component”"/>
          <p:cNvSpPr txBox="1"/>
          <p:nvPr/>
        </p:nvSpPr>
        <p:spPr>
          <a:xfrm>
            <a:off x="6236766" y="5441989"/>
            <a:ext cx="5320267" cy="45491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800">
                <a:solidFill>
                  <a:srgbClr val="F14C0E"/>
                </a:solidFill>
              </a:defRPr>
            </a:lvl1pPr>
          </a:lstStyle>
          <a:p>
            <a:r>
              <a:t>“Render a Hello Component”</a:t>
            </a:r>
          </a:p>
        </p:txBody>
      </p:sp>
      <p:sp>
        <p:nvSpPr>
          <p:cNvPr id="223" name="Declares a new component with the provided functions."/>
          <p:cNvSpPr txBox="1"/>
          <p:nvPr/>
        </p:nvSpPr>
        <p:spPr>
          <a:xfrm>
            <a:off x="6261413" y="5976449"/>
            <a:ext cx="5270973" cy="7511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200"/>
            </a:lvl1pPr>
          </a:lstStyle>
          <a:p>
            <a:r>
              <a:t>Components are rendered as if they were HTML tags</a:t>
            </a:r>
          </a:p>
        </p:txBody>
      </p:sp>
      <p:sp>
        <p:nvSpPr>
          <p:cNvPr id="224" name="Line"/>
          <p:cNvSpPr/>
          <p:nvPr/>
        </p:nvSpPr>
        <p:spPr>
          <a:xfrm>
            <a:off x="2086823" y="2414342"/>
            <a:ext cx="4317194" cy="1"/>
          </a:xfrm>
          <a:prstGeom prst="line">
            <a:avLst/>
          </a:prstGeom>
          <a:ln w="38100">
            <a:solidFill>
              <a:srgbClr val="4EAE5B"/>
            </a:solidFill>
            <a:miter/>
          </a:ln>
        </p:spPr>
        <p:txBody>
          <a:bodyPr lIns="45719" rIns="45719"/>
          <a:lstStyle/>
          <a:p>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Title 1"/>
          <p:cNvSpPr txBox="1">
            <a:spLocks noGrp="1"/>
          </p:cNvSpPr>
          <p:nvPr>
            <p:ph type="title"/>
          </p:nvPr>
        </p:nvSpPr>
        <p:spPr>
          <a:xfrm>
            <a:off x="838200" y="18255"/>
            <a:ext cx="10515600" cy="1325563"/>
          </a:xfrm>
          <a:prstGeom prst="rect">
            <a:avLst/>
          </a:prstGeom>
        </p:spPr>
        <p:txBody>
          <a:bodyPr/>
          <a:lstStyle/>
          <a:p>
            <a:r>
              <a:t>You may see “Class” components, too – but we won’t write them</a:t>
            </a:r>
          </a:p>
        </p:txBody>
      </p:sp>
      <p:grpSp>
        <p:nvGrpSpPr>
          <p:cNvPr id="231" name="Rectangle 13"/>
          <p:cNvGrpSpPr/>
          <p:nvPr/>
        </p:nvGrpSpPr>
        <p:grpSpPr>
          <a:xfrm>
            <a:off x="1838246" y="3044649"/>
            <a:ext cx="2878266" cy="580391"/>
            <a:chOff x="0" y="0"/>
            <a:chExt cx="2878265" cy="580390"/>
          </a:xfrm>
        </p:grpSpPr>
        <p:sp>
          <p:nvSpPr>
            <p:cNvPr id="229" name="Rectangle"/>
            <p:cNvSpPr/>
            <p:nvPr/>
          </p:nvSpPr>
          <p:spPr>
            <a:xfrm>
              <a:off x="0" y="0"/>
              <a:ext cx="2878266" cy="559215"/>
            </a:xfrm>
            <a:prstGeom prst="rect">
              <a:avLst/>
            </a:prstGeom>
            <a:solidFill>
              <a:srgbClr val="FBE5D6"/>
            </a:solidFill>
            <a:ln w="12700" cap="flat">
              <a:solidFill>
                <a:srgbClr val="0070C0"/>
              </a:solidFill>
              <a:prstDash val="solid"/>
              <a:miter lim="800000"/>
            </a:ln>
            <a:effectLst/>
          </p:spPr>
          <p:txBody>
            <a:bodyPr wrap="square" lIns="45719" tIns="45719" rIns="45719" bIns="45719" numCol="1" anchor="t">
              <a:noAutofit/>
            </a:bodyPr>
            <a:lstStyle/>
            <a:p>
              <a:pPr algn="ctr">
                <a:defRPr>
                  <a:solidFill>
                    <a:srgbClr val="FFFFFF"/>
                  </a:solidFill>
                </a:defRPr>
              </a:pPr>
              <a:endParaRPr/>
            </a:p>
          </p:txBody>
        </p:sp>
        <p:sp>
          <p:nvSpPr>
            <p:cNvPr id="230" name="Hello World, Circa 2016…"/>
            <p:cNvSpPr txBox="1"/>
            <p:nvPr/>
          </p:nvSpPr>
          <p:spPr>
            <a:xfrm>
              <a:off x="52069" y="6350"/>
              <a:ext cx="2774127" cy="5740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lgn="ctr">
                <a:defRPr sz="1600">
                  <a:latin typeface="+mj-lt"/>
                  <a:ea typeface="+mj-ea"/>
                  <a:cs typeface="+mj-cs"/>
                  <a:sym typeface="Helvetica"/>
                </a:defRPr>
              </a:pPr>
              <a:r>
                <a:t>Hello World, Circa 2016</a:t>
              </a:r>
              <a:endParaRPr>
                <a:solidFill>
                  <a:srgbClr val="FFFFFF"/>
                </a:solidFill>
              </a:endParaRPr>
            </a:p>
            <a:p>
              <a:pPr algn="ctr">
                <a:defRPr sz="1600">
                  <a:latin typeface="+mj-lt"/>
                  <a:ea typeface="+mj-ea"/>
                  <a:cs typeface="+mj-cs"/>
                  <a:sym typeface="Helvetica"/>
                </a:defRPr>
              </a:pPr>
              <a:r>
                <a:t>(Before the “Class” keyword!)</a:t>
              </a:r>
            </a:p>
          </p:txBody>
        </p:sp>
      </p:grpSp>
      <p:grpSp>
        <p:nvGrpSpPr>
          <p:cNvPr id="234" name="Rectangle 16"/>
          <p:cNvGrpSpPr/>
          <p:nvPr/>
        </p:nvGrpSpPr>
        <p:grpSpPr>
          <a:xfrm>
            <a:off x="1838245" y="5500668"/>
            <a:ext cx="2878266" cy="580391"/>
            <a:chOff x="0" y="0"/>
            <a:chExt cx="2878265" cy="580390"/>
          </a:xfrm>
        </p:grpSpPr>
        <p:sp>
          <p:nvSpPr>
            <p:cNvPr id="232" name="Rectangle"/>
            <p:cNvSpPr/>
            <p:nvPr/>
          </p:nvSpPr>
          <p:spPr>
            <a:xfrm>
              <a:off x="0" y="0"/>
              <a:ext cx="2878266" cy="559215"/>
            </a:xfrm>
            <a:prstGeom prst="rect">
              <a:avLst/>
            </a:prstGeom>
            <a:solidFill>
              <a:srgbClr val="FBE5D6"/>
            </a:solidFill>
            <a:ln w="12700" cap="flat">
              <a:solidFill>
                <a:srgbClr val="0070C0"/>
              </a:solidFill>
              <a:prstDash val="solid"/>
              <a:miter lim="800000"/>
            </a:ln>
            <a:effectLst/>
          </p:spPr>
          <p:txBody>
            <a:bodyPr wrap="square" lIns="45719" tIns="45719" rIns="45719" bIns="45719" numCol="1" anchor="t">
              <a:noAutofit/>
            </a:bodyPr>
            <a:lstStyle/>
            <a:p>
              <a:pPr algn="ctr">
                <a:defRPr>
                  <a:solidFill>
                    <a:srgbClr val="FFFFFF"/>
                  </a:solidFill>
                </a:defRPr>
              </a:pPr>
              <a:endParaRPr/>
            </a:p>
          </p:txBody>
        </p:sp>
        <p:sp>
          <p:nvSpPr>
            <p:cNvPr id="233" name="Hello World, Circa 2020 (Defined as a Class)"/>
            <p:cNvSpPr txBox="1"/>
            <p:nvPr/>
          </p:nvSpPr>
          <p:spPr>
            <a:xfrm>
              <a:off x="52069" y="6350"/>
              <a:ext cx="2774127" cy="5740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p>
              <a:pPr algn="ctr">
                <a:defRPr sz="1600">
                  <a:latin typeface="+mj-lt"/>
                  <a:ea typeface="+mj-ea"/>
                  <a:cs typeface="+mj-cs"/>
                  <a:sym typeface="Helvetica"/>
                </a:defRPr>
              </a:pPr>
              <a:r>
                <a:t>Hello World, Circa 2020</a:t>
              </a:r>
              <a:br/>
              <a:r>
                <a:t>(Defined as a Class)</a:t>
              </a:r>
            </a:p>
          </p:txBody>
        </p:sp>
      </p:grpSp>
      <p:grpSp>
        <p:nvGrpSpPr>
          <p:cNvPr id="237" name="Rectangle 18"/>
          <p:cNvGrpSpPr/>
          <p:nvPr/>
        </p:nvGrpSpPr>
        <p:grpSpPr>
          <a:xfrm>
            <a:off x="7698113" y="3993050"/>
            <a:ext cx="2878266" cy="580391"/>
            <a:chOff x="0" y="0"/>
            <a:chExt cx="2878265" cy="580390"/>
          </a:xfrm>
        </p:grpSpPr>
        <p:sp>
          <p:nvSpPr>
            <p:cNvPr id="235" name="Rectangle"/>
            <p:cNvSpPr/>
            <p:nvPr/>
          </p:nvSpPr>
          <p:spPr>
            <a:xfrm>
              <a:off x="0" y="0"/>
              <a:ext cx="2878266" cy="559215"/>
            </a:xfrm>
            <a:prstGeom prst="rect">
              <a:avLst/>
            </a:prstGeom>
            <a:solidFill>
              <a:srgbClr val="FBE5D6"/>
            </a:solidFill>
            <a:ln w="12700" cap="flat">
              <a:solidFill>
                <a:schemeClr val="accent1"/>
              </a:solidFill>
              <a:prstDash val="solid"/>
              <a:miter lim="800000"/>
            </a:ln>
            <a:effectLst/>
          </p:spPr>
          <p:txBody>
            <a:bodyPr wrap="square" lIns="45719" tIns="45719" rIns="45719" bIns="45719" numCol="1" anchor="t">
              <a:noAutofit/>
            </a:bodyPr>
            <a:lstStyle/>
            <a:p>
              <a:pPr algn="ctr">
                <a:defRPr>
                  <a:solidFill>
                    <a:srgbClr val="FFFFFF"/>
                  </a:solidFill>
                </a:defRPr>
              </a:pPr>
              <a:endParaRPr/>
            </a:p>
          </p:txBody>
        </p:sp>
        <p:sp>
          <p:nvSpPr>
            <p:cNvPr id="236" name="Hello World, Circa 2022 (Defined as a function)"/>
            <p:cNvSpPr txBox="1"/>
            <p:nvPr/>
          </p:nvSpPr>
          <p:spPr>
            <a:xfrm>
              <a:off x="52069" y="6350"/>
              <a:ext cx="2774127" cy="57404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spAutoFit/>
            </a:bodyPr>
            <a:lstStyle>
              <a:lvl1pPr algn="ctr">
                <a:defRPr sz="1600">
                  <a:latin typeface="+mj-lt"/>
                  <a:ea typeface="+mj-ea"/>
                  <a:cs typeface="+mj-cs"/>
                  <a:sym typeface="Helvetica"/>
                </a:defRPr>
              </a:lvl1pPr>
            </a:lstStyle>
            <a:p>
              <a:r>
                <a:rPr dirty="0"/>
                <a:t>Hello World, Circa 2022 (Defined as a function)</a:t>
              </a:r>
            </a:p>
          </p:txBody>
        </p:sp>
      </p:grpSp>
      <p:sp>
        <p:nvSpPr>
          <p:cNvPr id="238" name="TextBox 22"/>
          <p:cNvSpPr txBox="1"/>
          <p:nvPr/>
        </p:nvSpPr>
        <p:spPr>
          <a:xfrm>
            <a:off x="6520642" y="2839627"/>
            <a:ext cx="5233209" cy="939166"/>
          </a:xfrm>
          <a:prstGeom prst="rect">
            <a:avLst/>
          </a:prstGeom>
          <a:ln>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00006D"/>
                </a:solidFill>
                <a:latin typeface="Courier"/>
                <a:ea typeface="Courier"/>
                <a:cs typeface="Courier"/>
                <a:sym typeface="Courier"/>
              </a:defRPr>
            </a:pPr>
            <a:r>
              <a:t>export function </a:t>
            </a:r>
            <a:r>
              <a:rPr>
                <a:solidFill>
                  <a:srgbClr val="1D1D1D"/>
                </a:solidFill>
              </a:rPr>
              <a:t>HelloMessage(){</a:t>
            </a:r>
          </a:p>
          <a:p>
            <a:pPr>
              <a:defRPr>
                <a:solidFill>
                  <a:srgbClr val="1D1D1D"/>
                </a:solidFill>
                <a:latin typeface="Courier"/>
                <a:ea typeface="Courier"/>
                <a:cs typeface="Courier"/>
                <a:sym typeface="Courier"/>
              </a:defRPr>
            </a:pPr>
            <a:r>
              <a:t>  </a:t>
            </a:r>
            <a:r>
              <a:rPr>
                <a:solidFill>
                  <a:srgbClr val="00006D"/>
                </a:solidFill>
              </a:rPr>
              <a:t>return </a:t>
            </a:r>
            <a:r>
              <a:t>&lt;</a:t>
            </a:r>
            <a:r>
              <a:rPr>
                <a:solidFill>
                  <a:srgbClr val="00006D"/>
                </a:solidFill>
              </a:rPr>
              <a:t>div</a:t>
            </a:r>
            <a:r>
              <a:t>&gt;Hello, World!&lt;/</a:t>
            </a:r>
            <a:r>
              <a:rPr>
                <a:solidFill>
                  <a:srgbClr val="00006D"/>
                </a:solidFill>
              </a:rPr>
              <a:t>div</a:t>
            </a:r>
            <a:r>
              <a:t>&gt;</a:t>
            </a:r>
          </a:p>
          <a:p>
            <a:pPr>
              <a:defRPr>
                <a:solidFill>
                  <a:srgbClr val="1D1D1D"/>
                </a:solidFill>
                <a:latin typeface="Courier"/>
                <a:ea typeface="Courier"/>
                <a:cs typeface="Courier"/>
                <a:sym typeface="Courier"/>
              </a:defRPr>
            </a:pPr>
            <a:r>
              <a:t>}</a:t>
            </a:r>
          </a:p>
        </p:txBody>
      </p:sp>
      <p:sp>
        <p:nvSpPr>
          <p:cNvPr id="239" name="TextBox 24"/>
          <p:cNvSpPr txBox="1"/>
          <p:nvPr/>
        </p:nvSpPr>
        <p:spPr>
          <a:xfrm>
            <a:off x="226998" y="3675102"/>
            <a:ext cx="6100764" cy="1777366"/>
          </a:xfrm>
          <a:prstGeom prst="rect">
            <a:avLst/>
          </a:prstGeom>
          <a:ln>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00006D"/>
                </a:solidFill>
                <a:latin typeface="Courier"/>
                <a:ea typeface="Courier"/>
                <a:cs typeface="Courier"/>
                <a:sym typeface="Courier"/>
              </a:defRPr>
            </a:pPr>
            <a:r>
              <a:t>class </a:t>
            </a:r>
            <a:r>
              <a:rPr>
                <a:solidFill>
                  <a:srgbClr val="000000"/>
                </a:solidFill>
              </a:rPr>
              <a:t>HelloMessage </a:t>
            </a:r>
            <a:r>
              <a:t>extends </a:t>
            </a:r>
            <a:r>
              <a:rPr>
                <a:solidFill>
                  <a:srgbClr val="000000"/>
                </a:solidFill>
              </a:rPr>
              <a:t>React</a:t>
            </a:r>
            <a:r>
              <a:rPr>
                <a:solidFill>
                  <a:srgbClr val="1D1D1D"/>
                </a:solidFill>
              </a:rPr>
              <a:t>.</a:t>
            </a:r>
            <a:r>
              <a:rPr>
                <a:solidFill>
                  <a:srgbClr val="000000"/>
                </a:solidFill>
              </a:rPr>
              <a:t>Component </a:t>
            </a:r>
            <a:r>
              <a:rPr>
                <a:solidFill>
                  <a:srgbClr val="1D1D1D"/>
                </a:solidFill>
              </a:rPr>
              <a:t>{</a:t>
            </a:r>
          </a:p>
          <a:p>
            <a:pPr>
              <a:defRPr>
                <a:solidFill>
                  <a:srgbClr val="1D1D1D"/>
                </a:solidFill>
                <a:latin typeface="Courier"/>
                <a:ea typeface="Courier"/>
                <a:cs typeface="Courier"/>
                <a:sym typeface="Courier"/>
              </a:defRPr>
            </a:pPr>
            <a:r>
              <a:t>  </a:t>
            </a:r>
            <a:r>
              <a:rPr>
                <a:solidFill>
                  <a:srgbClr val="676834"/>
                </a:solidFill>
              </a:rPr>
              <a:t>render</a:t>
            </a:r>
            <a:r>
              <a:t>(){</a:t>
            </a:r>
            <a:endParaRPr>
              <a:solidFill>
                <a:srgbClr val="676834"/>
              </a:solidFill>
            </a:endParaRPr>
          </a:p>
          <a:p>
            <a:pPr>
              <a:defRPr>
                <a:solidFill>
                  <a:srgbClr val="1D1D1D"/>
                </a:solidFill>
                <a:latin typeface="Courier"/>
                <a:ea typeface="Courier"/>
                <a:cs typeface="Courier"/>
                <a:sym typeface="Courier"/>
              </a:defRPr>
            </a:pPr>
            <a:r>
              <a:t>    </a:t>
            </a:r>
            <a:r>
              <a:rPr>
                <a:solidFill>
                  <a:srgbClr val="00006D"/>
                </a:solidFill>
              </a:rPr>
              <a:t>return </a:t>
            </a:r>
            <a:r>
              <a:t>&lt;</a:t>
            </a:r>
            <a:r>
              <a:rPr>
                <a:solidFill>
                  <a:srgbClr val="00006D"/>
                </a:solidFill>
              </a:rPr>
              <a:t>div</a:t>
            </a:r>
            <a:r>
              <a:t>&gt;Hello, World!&lt;/</a:t>
            </a:r>
            <a:r>
              <a:rPr>
                <a:solidFill>
                  <a:srgbClr val="00006D"/>
                </a:solidFill>
              </a:rPr>
              <a:t>div</a:t>
            </a:r>
            <a:r>
              <a:t>&gt;</a:t>
            </a:r>
          </a:p>
          <a:p>
            <a:pPr>
              <a:defRPr>
                <a:solidFill>
                  <a:srgbClr val="1D1D1D"/>
                </a:solidFill>
                <a:latin typeface="Courier"/>
                <a:ea typeface="Courier"/>
                <a:cs typeface="Courier"/>
                <a:sym typeface="Courier"/>
              </a:defRPr>
            </a:pPr>
            <a:r>
              <a:t>  }</a:t>
            </a:r>
          </a:p>
          <a:p>
            <a:pPr>
              <a:defRPr>
                <a:solidFill>
                  <a:srgbClr val="1D1D1D"/>
                </a:solidFill>
                <a:latin typeface="Courier"/>
                <a:ea typeface="Courier"/>
                <a:cs typeface="Courier"/>
                <a:sym typeface="Courier"/>
              </a:defRPr>
            </a:pPr>
            <a:r>
              <a:t>}</a:t>
            </a:r>
          </a:p>
        </p:txBody>
      </p:sp>
      <p:sp>
        <p:nvSpPr>
          <p:cNvPr id="240" name="TextBox 26"/>
          <p:cNvSpPr txBox="1"/>
          <p:nvPr/>
        </p:nvSpPr>
        <p:spPr>
          <a:xfrm>
            <a:off x="226998" y="1567320"/>
            <a:ext cx="6107908" cy="1497966"/>
          </a:xfrm>
          <a:prstGeom prst="rect">
            <a:avLst/>
          </a:prstGeom>
          <a:ln>
            <a:solidFill>
              <a:schemeClr val="accent1"/>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00006D"/>
                </a:solidFill>
                <a:latin typeface="Courier"/>
                <a:ea typeface="Courier"/>
                <a:cs typeface="Courier"/>
                <a:sym typeface="Courier"/>
              </a:defRPr>
            </a:pPr>
            <a:r>
              <a:t>var </a:t>
            </a:r>
            <a:r>
              <a:rPr>
                <a:solidFill>
                  <a:srgbClr val="1D1D1D"/>
                </a:solidFill>
              </a:rPr>
              <a:t>HelloMessage = React.createClass({</a:t>
            </a:r>
          </a:p>
          <a:p>
            <a:pPr>
              <a:defRPr>
                <a:solidFill>
                  <a:srgbClr val="1D1D1D"/>
                </a:solidFill>
                <a:latin typeface="Courier"/>
                <a:ea typeface="Courier"/>
                <a:cs typeface="Courier"/>
                <a:sym typeface="Courier"/>
              </a:defRPr>
            </a:pPr>
            <a:r>
              <a:t>  render: </a:t>
            </a:r>
            <a:r>
              <a:rPr>
                <a:solidFill>
                  <a:srgbClr val="00006D"/>
                </a:solidFill>
              </a:rPr>
              <a:t>function</a:t>
            </a:r>
            <a:r>
              <a:t>() {</a:t>
            </a:r>
          </a:p>
          <a:p>
            <a:pPr>
              <a:defRPr>
                <a:solidFill>
                  <a:srgbClr val="1D1D1D"/>
                </a:solidFill>
                <a:latin typeface="Courier"/>
                <a:ea typeface="Courier"/>
                <a:cs typeface="Courier"/>
                <a:sym typeface="Courier"/>
              </a:defRPr>
            </a:pPr>
            <a:r>
              <a:t>    </a:t>
            </a:r>
            <a:r>
              <a:rPr>
                <a:solidFill>
                  <a:srgbClr val="00006D"/>
                </a:solidFill>
              </a:rPr>
              <a:t>return </a:t>
            </a:r>
            <a:r>
              <a:t>&lt;</a:t>
            </a:r>
            <a:r>
              <a:rPr>
                <a:solidFill>
                  <a:srgbClr val="00006D"/>
                </a:solidFill>
              </a:rPr>
              <a:t>div</a:t>
            </a:r>
            <a:r>
              <a:t>&gt;Hello, World!&lt;/</a:t>
            </a:r>
            <a:r>
              <a:rPr>
                <a:solidFill>
                  <a:srgbClr val="00006D"/>
                </a:solidFill>
              </a:rPr>
              <a:t>div</a:t>
            </a:r>
            <a:r>
              <a:t>&gt;</a:t>
            </a:r>
          </a:p>
          <a:p>
            <a:pPr>
              <a:defRPr>
                <a:solidFill>
                  <a:srgbClr val="1D1D1D"/>
                </a:solidFill>
                <a:latin typeface="Courier"/>
                <a:ea typeface="Courier"/>
                <a:cs typeface="Courier"/>
                <a:sym typeface="Courier"/>
              </a:defRPr>
            </a:pPr>
            <a:r>
              <a:t>  }</a:t>
            </a:r>
          </a:p>
          <a:p>
            <a:pPr>
              <a:defRPr>
                <a:solidFill>
                  <a:srgbClr val="1D1D1D"/>
                </a:solidFill>
                <a:latin typeface="Courier"/>
                <a:ea typeface="Courier"/>
                <a:cs typeface="Courier"/>
                <a:sym typeface="Courier"/>
              </a:defRPr>
            </a:pPr>
            <a:r>
              <a:t>})</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itle 1"/>
          <p:cNvSpPr txBox="1">
            <a:spLocks noGrp="1"/>
          </p:cNvSpPr>
          <p:nvPr>
            <p:ph type="title"/>
          </p:nvPr>
        </p:nvSpPr>
        <p:spPr>
          <a:xfrm>
            <a:off x="838200" y="18255"/>
            <a:ext cx="10515600" cy="1325563"/>
          </a:xfrm>
          <a:prstGeom prst="rect">
            <a:avLst/>
          </a:prstGeom>
        </p:spPr>
        <p:txBody>
          <a:bodyPr/>
          <a:lstStyle/>
          <a:p>
            <a:r>
              <a:t>React Components Can Receive Properties</a:t>
            </a:r>
          </a:p>
        </p:txBody>
      </p:sp>
      <p:sp>
        <p:nvSpPr>
          <p:cNvPr id="245" name="Content Placeholder 2"/>
          <p:cNvSpPr txBox="1">
            <a:spLocks noGrp="1"/>
          </p:cNvSpPr>
          <p:nvPr>
            <p:ph type="body" idx="1"/>
          </p:nvPr>
        </p:nvSpPr>
        <p:spPr>
          <a:xfrm>
            <a:off x="838200" y="1500160"/>
            <a:ext cx="7887345" cy="4351338"/>
          </a:xfrm>
          <a:prstGeom prst="rect">
            <a:avLst/>
          </a:prstGeom>
        </p:spPr>
        <p:txBody>
          <a:bodyPr/>
          <a:lstStyle/>
          <a:p>
            <a:pPr>
              <a:lnSpc>
                <a:spcPct val="72000"/>
              </a:lnSpc>
              <a:defRPr sz="2500"/>
            </a:pPr>
            <a:r>
              <a:t>Properties are passed in an argument to the component</a:t>
            </a:r>
          </a:p>
          <a:p>
            <a:pPr>
              <a:lnSpc>
                <a:spcPct val="72000"/>
              </a:lnSpc>
              <a:defRPr sz="2500"/>
            </a:pPr>
            <a:r>
              <a:t>Properties are specified as attributes when the component is instantiated</a:t>
            </a:r>
          </a:p>
          <a:p>
            <a:pPr>
              <a:lnSpc>
                <a:spcPct val="72000"/>
              </a:lnSpc>
              <a:defRPr sz="2500"/>
            </a:pPr>
            <a:r>
              <a:t>Properties can </a:t>
            </a:r>
            <a:r>
              <a:rPr i="1"/>
              <a:t>not</a:t>
            </a:r>
            <a:r>
              <a:t> be changed by the component </a:t>
            </a:r>
          </a:p>
          <a:p>
            <a:pPr>
              <a:lnSpc>
                <a:spcPct val="72000"/>
              </a:lnSpc>
              <a:defRPr sz="2500"/>
            </a:pPr>
            <a:r>
              <a:t>Reminder: inside of HTML code, execute TypeScript code using {mustaches}</a:t>
            </a:r>
          </a:p>
        </p:txBody>
      </p:sp>
      <p:sp>
        <p:nvSpPr>
          <p:cNvPr id="246" name="export function PersonalizedHello(props: {name: string}){…"/>
          <p:cNvSpPr txBox="1"/>
          <p:nvPr/>
        </p:nvSpPr>
        <p:spPr>
          <a:xfrm>
            <a:off x="966528" y="4024921"/>
            <a:ext cx="8792355" cy="10058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2000">
                <a:solidFill>
                  <a:srgbClr val="272727"/>
                </a:solidFill>
                <a:latin typeface="Courier"/>
                <a:ea typeface="Courier"/>
                <a:cs typeface="Courier"/>
                <a:sym typeface="Courier"/>
              </a:defRPr>
            </a:pPr>
            <a:r>
              <a:rPr>
                <a:solidFill>
                  <a:srgbClr val="011480"/>
                </a:solidFill>
              </a:rPr>
              <a:t>export function </a:t>
            </a:r>
            <a:r>
              <a:t>PersonalizedHello(props: {</a:t>
            </a:r>
            <a:r>
              <a:rPr>
                <a:solidFill>
                  <a:srgbClr val="66187A"/>
                </a:solidFill>
              </a:rPr>
              <a:t>name</a:t>
            </a:r>
            <a:r>
              <a:t>: </a:t>
            </a:r>
            <a:r>
              <a:rPr>
                <a:solidFill>
                  <a:srgbClr val="011480"/>
                </a:solidFill>
              </a:rPr>
              <a:t>string</a:t>
            </a:r>
            <a:r>
              <a:t>}){</a:t>
            </a:r>
          </a:p>
          <a:p>
            <a:pPr defTabSz="457200">
              <a:defRPr sz="2000">
                <a:solidFill>
                  <a:srgbClr val="272727"/>
                </a:solidFill>
                <a:latin typeface="Courier"/>
                <a:ea typeface="Courier"/>
                <a:cs typeface="Courier"/>
                <a:sym typeface="Courier"/>
              </a:defRPr>
            </a:pPr>
            <a:r>
              <a:t>  </a:t>
            </a:r>
            <a:r>
              <a:rPr>
                <a:solidFill>
                  <a:srgbClr val="011480"/>
                </a:solidFill>
              </a:rPr>
              <a:t>return </a:t>
            </a:r>
            <a:r>
              <a:t>&lt;</a:t>
            </a:r>
            <a:r>
              <a:rPr>
                <a:solidFill>
                  <a:srgbClr val="011480"/>
                </a:solidFill>
              </a:rPr>
              <a:t>div</a:t>
            </a:r>
            <a:r>
              <a:t>&gt;Hello, {props.</a:t>
            </a:r>
            <a:r>
              <a:rPr>
                <a:solidFill>
                  <a:srgbClr val="66187A"/>
                </a:solidFill>
              </a:rPr>
              <a:t>name</a:t>
            </a:r>
            <a:r>
              <a:t>}! This is React!&lt;/</a:t>
            </a:r>
            <a:r>
              <a:rPr>
                <a:solidFill>
                  <a:srgbClr val="011480"/>
                </a:solidFill>
              </a:rPr>
              <a:t>div</a:t>
            </a:r>
            <a:r>
              <a:t>&gt;</a:t>
            </a:r>
          </a:p>
          <a:p>
            <a:pPr defTabSz="457200">
              <a:defRPr sz="2000">
                <a:solidFill>
                  <a:srgbClr val="272727"/>
                </a:solidFill>
                <a:latin typeface="Courier"/>
                <a:ea typeface="Courier"/>
                <a:cs typeface="Courier"/>
                <a:sym typeface="Courier"/>
              </a:defRPr>
            </a:pPr>
            <a:r>
              <a:t>}</a:t>
            </a:r>
          </a:p>
        </p:txBody>
      </p:sp>
      <p:sp>
        <p:nvSpPr>
          <p:cNvPr id="247" name="&lt;PersonalizedHello name=&quot;Ripley&quot; /&gt;"/>
          <p:cNvSpPr txBox="1"/>
          <p:nvPr/>
        </p:nvSpPr>
        <p:spPr>
          <a:xfrm>
            <a:off x="985853" y="5033917"/>
            <a:ext cx="5439009" cy="3962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2000">
                <a:solidFill>
                  <a:srgbClr val="011480"/>
                </a:solidFill>
                <a:latin typeface="Courier"/>
                <a:ea typeface="Courier"/>
                <a:cs typeface="Courier"/>
                <a:sym typeface="Courier"/>
              </a:defRPr>
            </a:pPr>
            <a:r>
              <a:rPr>
                <a:solidFill>
                  <a:srgbClr val="272727"/>
                </a:solidFill>
              </a:rPr>
              <a:t>&lt;</a:t>
            </a:r>
            <a:r>
              <a:t>PersonalizedHello </a:t>
            </a:r>
            <a:r>
              <a:rPr>
                <a:solidFill>
                  <a:srgbClr val="0073E6"/>
                </a:solidFill>
              </a:rPr>
              <a:t>name</a:t>
            </a:r>
            <a:r>
              <a:rPr>
                <a:solidFill>
                  <a:srgbClr val="00733B"/>
                </a:solidFill>
              </a:rPr>
              <a:t>="Ripley" </a:t>
            </a:r>
            <a:r>
              <a:rPr>
                <a:solidFill>
                  <a:srgbClr val="272727"/>
                </a:solidFill>
              </a:rPr>
              <a:t>/&gt;</a:t>
            </a:r>
          </a:p>
        </p:txBody>
      </p:sp>
      <p:pic>
        <p:nvPicPr>
          <p:cNvPr id="248" name="Image" descr="Image"/>
          <p:cNvPicPr>
            <a:picLocks noChangeAspect="1"/>
          </p:cNvPicPr>
          <p:nvPr/>
        </p:nvPicPr>
        <p:blipFill>
          <a:blip r:embed="rId3"/>
          <a:stretch>
            <a:fillRect/>
          </a:stretch>
        </p:blipFill>
        <p:spPr>
          <a:xfrm>
            <a:off x="8015588" y="4951267"/>
            <a:ext cx="3200401" cy="1955801"/>
          </a:xfrm>
          <a:prstGeom prst="rect">
            <a:avLst/>
          </a:prstGeom>
          <a:ln w="12700">
            <a:miter lim="400000"/>
          </a:ln>
        </p:spPr>
      </p:pic>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1"/>
          <p:cNvSpPr txBox="1">
            <a:spLocks noGrp="1"/>
          </p:cNvSpPr>
          <p:nvPr>
            <p:ph type="title"/>
          </p:nvPr>
        </p:nvSpPr>
        <p:spPr>
          <a:xfrm>
            <a:off x="838200" y="18255"/>
            <a:ext cx="10515600" cy="1325563"/>
          </a:xfrm>
          <a:prstGeom prst="rect">
            <a:avLst/>
          </a:prstGeom>
        </p:spPr>
        <p:txBody>
          <a:bodyPr/>
          <a:lstStyle/>
          <a:p>
            <a:r>
              <a:t>Learning Objectives for this Lesson</a:t>
            </a:r>
          </a:p>
        </p:txBody>
      </p:sp>
      <p:sp>
        <p:nvSpPr>
          <p:cNvPr id="122" name="Text Placeholder 2"/>
          <p:cNvSpPr txBox="1">
            <a:spLocks noGrp="1"/>
          </p:cNvSpPr>
          <p:nvPr>
            <p:ph type="body" idx="1"/>
          </p:nvPr>
        </p:nvSpPr>
        <p:spPr>
          <a:xfrm>
            <a:off x="838200" y="1500160"/>
            <a:ext cx="7887345" cy="4351338"/>
          </a:xfrm>
          <a:prstGeom prst="rect">
            <a:avLst/>
          </a:prstGeom>
        </p:spPr>
        <p:txBody>
          <a:bodyPr/>
          <a:lstStyle/>
          <a:p>
            <a:r>
              <a:rPr dirty="0"/>
              <a:t>By the end of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endParaRPr dirty="0"/>
          </a:p>
          <a:p>
            <a:pPr marL="685800" lvl="1" indent="-228600">
              <a:spcBef>
                <a:spcPts val="500"/>
              </a:spcBef>
              <a:defRPr sz="2400"/>
            </a:pPr>
            <a:r>
              <a:rPr dirty="0"/>
              <a:t>Be able to map the three core steps of a test (construct, act, check) to UI component testing</a:t>
            </a:r>
          </a:p>
        </p:txBody>
      </p:sp>
      <p:sp>
        <p:nvSpPr>
          <p:cNvPr id="123" name="Slide Number Placeholder 4"/>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t>Component State is Data That Changes</a:t>
            </a:r>
          </a:p>
        </p:txBody>
      </p:sp>
      <p:sp>
        <p:nvSpPr>
          <p:cNvPr id="253" name="Content Placeholder 2"/>
          <p:cNvSpPr txBox="1">
            <a:spLocks noGrp="1"/>
          </p:cNvSpPr>
          <p:nvPr>
            <p:ph type="body" idx="1"/>
          </p:nvPr>
        </p:nvSpPr>
        <p:spPr>
          <a:xfrm>
            <a:off x="838200" y="1500160"/>
            <a:ext cx="7887345" cy="4351338"/>
          </a:xfrm>
          <a:prstGeom prst="rect">
            <a:avLst/>
          </a:prstGeom>
        </p:spPr>
        <p:txBody>
          <a:bodyPr/>
          <a:lstStyle/>
          <a:p>
            <a:r>
              <a:t>All internal component data that, when changed, should trigger UI update</a:t>
            </a:r>
          </a:p>
          <a:p>
            <a:pPr marL="685800" lvl="1" indent="-228600">
              <a:spcBef>
                <a:spcPts val="500"/>
              </a:spcBef>
              <a:defRPr sz="2400"/>
            </a:pPr>
            <a:r>
              <a:t>Stored as state variables in the component</a:t>
            </a:r>
          </a:p>
          <a:p>
            <a:pPr marL="1143000" lvl="2" indent="-228600">
              <a:spcBef>
                <a:spcPts val="500"/>
              </a:spcBef>
              <a:defRPr sz="2000"/>
            </a:pPr>
            <a:r>
              <a:t>Created using useState&lt;stateType&gt;(defaultValue)</a:t>
            </a:r>
          </a:p>
          <a:p>
            <a:pPr marL="1143000" lvl="2" indent="-228600">
              <a:spcBef>
                <a:spcPts val="500"/>
              </a:spcBef>
              <a:defRPr sz="2000"/>
            </a:pPr>
            <a:r>
              <a:t>E.g. </a:t>
            </a:r>
            <a:r>
              <a:rPr>
                <a:solidFill>
                  <a:srgbClr val="011480"/>
                </a:solidFill>
              </a:rPr>
              <a:t>const </a:t>
            </a:r>
            <a:r>
              <a:t>[</a:t>
            </a:r>
            <a:r>
              <a:rPr>
                <a:solidFill>
                  <a:srgbClr val="458383"/>
                </a:solidFill>
              </a:rPr>
              <a:t>isLiked</a:t>
            </a:r>
            <a:r>
              <a:t>, setIsLiked] = </a:t>
            </a:r>
            <a:r>
              <a:rPr i="1"/>
              <a:t>useState</a:t>
            </a:r>
            <a:r>
              <a:t>(</a:t>
            </a:r>
            <a:r>
              <a:rPr>
                <a:solidFill>
                  <a:srgbClr val="011480"/>
                </a:solidFill>
              </a:rPr>
              <a:t>false</a:t>
            </a:r>
            <a:r>
              <a:t>);</a:t>
            </a:r>
          </a:p>
          <a:p>
            <a:pPr marL="1143000" lvl="2" indent="-228600">
              <a:spcBef>
                <a:spcPts val="500"/>
              </a:spcBef>
              <a:defRPr sz="2000"/>
            </a:pPr>
            <a:r>
              <a:t>Import </a:t>
            </a:r>
            <a:r>
              <a:rPr i="1"/>
              <a:t>useState</a:t>
            </a:r>
            <a:r>
              <a:t> from React</a:t>
            </a:r>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a:p>
          <a:p>
            <a:pPr marL="685800" lvl="1" indent="-228600">
              <a:spcBef>
                <a:spcPts val="500"/>
              </a:spcBef>
              <a:defRPr sz="2400"/>
            </a:pPr>
            <a:r>
              <a:t>The only way to change the value of a state variable is with the setter</a:t>
            </a:r>
          </a:p>
          <a:p>
            <a:pPr marL="685800" lvl="1" indent="-228600">
              <a:spcBef>
                <a:spcPts val="500"/>
              </a:spcBef>
              <a:defRPr sz="2400"/>
            </a:pPr>
            <a:r>
              <a:t>You </a:t>
            </a:r>
            <a:r>
              <a:rPr i="1"/>
              <a:t>could</a:t>
            </a:r>
            <a:r>
              <a:t> choose any names for the variable and its setter; for this class, please follow the convention of </a:t>
            </a:r>
            <a:r>
              <a:rPr>
                <a:solidFill>
                  <a:srgbClr val="011480"/>
                </a:solidFill>
              </a:rPr>
              <a:t>const </a:t>
            </a:r>
            <a:r>
              <a:t>[</a:t>
            </a:r>
            <a:r>
              <a:rPr>
                <a:solidFill>
                  <a:srgbClr val="458383"/>
                </a:solidFill>
              </a:rPr>
              <a:t>goodVariableName</a:t>
            </a:r>
            <a:r>
              <a:t>, setGoodVariableName] </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Title 1"/>
          <p:cNvSpPr txBox="1">
            <a:spLocks noGrp="1"/>
          </p:cNvSpPr>
          <p:nvPr>
            <p:ph type="title"/>
          </p:nvPr>
        </p:nvSpPr>
        <p:spPr>
          <a:xfrm>
            <a:off x="838200" y="18255"/>
            <a:ext cx="10515600" cy="1325563"/>
          </a:xfrm>
          <a:prstGeom prst="rect">
            <a:avLst/>
          </a:prstGeom>
        </p:spPr>
        <p:txBody>
          <a:bodyPr/>
          <a:lstStyle/>
          <a:p>
            <a:r>
              <a:t>React State Example: “Like” Button</a:t>
            </a:r>
          </a:p>
        </p:txBody>
      </p:sp>
      <p:pic>
        <p:nvPicPr>
          <p:cNvPr id="258" name="Image" descr="Image"/>
          <p:cNvPicPr>
            <a:picLocks noChangeAspect="1"/>
          </p:cNvPicPr>
          <p:nvPr/>
        </p:nvPicPr>
        <p:blipFill>
          <a:blip r:embed="rId3"/>
          <a:stretch>
            <a:fillRect/>
          </a:stretch>
        </p:blipFill>
        <p:spPr>
          <a:xfrm>
            <a:off x="-578691" y="1149350"/>
            <a:ext cx="8712201" cy="4559300"/>
          </a:xfrm>
          <a:prstGeom prst="rect">
            <a:avLst/>
          </a:prstGeom>
          <a:ln w="12700">
            <a:miter lim="400000"/>
          </a:ln>
        </p:spPr>
      </p:pic>
      <p:pic>
        <p:nvPicPr>
          <p:cNvPr id="259" name="Image" descr="Image"/>
          <p:cNvPicPr>
            <a:picLocks noChangeAspect="1"/>
          </p:cNvPicPr>
          <p:nvPr/>
        </p:nvPicPr>
        <p:blipFill>
          <a:blip r:embed="rId4"/>
          <a:stretch>
            <a:fillRect/>
          </a:stretch>
        </p:blipFill>
        <p:spPr>
          <a:xfrm>
            <a:off x="4058490" y="3747288"/>
            <a:ext cx="8712201" cy="4559301"/>
          </a:xfrm>
          <a:prstGeom prst="rect">
            <a:avLst/>
          </a:prstGeom>
          <a:ln w="12700">
            <a:miter lim="400000"/>
          </a:ln>
        </p:spPr>
      </p:pic>
      <p:sp>
        <p:nvSpPr>
          <p:cNvPr id="260" name="Line"/>
          <p:cNvSpPr/>
          <p:nvPr/>
        </p:nvSpPr>
        <p:spPr>
          <a:xfrm>
            <a:off x="7009911" y="2788342"/>
            <a:ext cx="3871029" cy="2095206"/>
          </a:xfrm>
          <a:prstGeom prst="line">
            <a:avLst/>
          </a:prstGeom>
          <a:ln w="76200">
            <a:solidFill>
              <a:srgbClr val="000000"/>
            </a:solidFill>
            <a:miter/>
            <a:headEnd type="triangle"/>
            <a:tailEnd type="triangle"/>
          </a:ln>
        </p:spPr>
        <p:txBody>
          <a:bodyPr lIns="45719" rIns="45719"/>
          <a:lstStyle/>
          <a:p>
            <a:endParaRPr/>
          </a:p>
        </p:txBody>
      </p:sp>
      <p:sp>
        <p:nvSpPr>
          <p:cNvPr id="261" name="Goal: Add a “like” button: clicking it will toggle the state from liked to not liked"/>
          <p:cNvSpPr txBox="1"/>
          <p:nvPr/>
        </p:nvSpPr>
        <p:spPr>
          <a:xfrm>
            <a:off x="8131811" y="2252218"/>
            <a:ext cx="3563542" cy="10937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sz="2300"/>
            </a:pPr>
            <a:r>
              <a:t>Goal: Add a “like” button: clicking it will toggle the </a:t>
            </a:r>
            <a:r>
              <a:rPr i="1"/>
              <a:t>state</a:t>
            </a:r>
            <a:r>
              <a:t> from liked to not liked</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Callout"/>
          <p:cNvSpPr/>
          <p:nvPr/>
        </p:nvSpPr>
        <p:spPr>
          <a:xfrm>
            <a:off x="2886166" y="2820910"/>
            <a:ext cx="7784704" cy="424658"/>
          </a:xfrm>
          <a:custGeom>
            <a:avLst/>
            <a:gdLst/>
            <a:ahLst/>
            <a:cxnLst>
              <a:cxn ang="0">
                <a:pos x="wd2" y="hd2"/>
              </a:cxn>
              <a:cxn ang="5400000">
                <a:pos x="wd2" y="hd2"/>
              </a:cxn>
              <a:cxn ang="10800000">
                <a:pos x="wd2" y="hd2"/>
              </a:cxn>
              <a:cxn ang="16200000">
                <a:pos x="wd2" y="hd2"/>
              </a:cxn>
            </a:cxnLst>
            <a:rect l="0" t="0" r="r" b="b"/>
            <a:pathLst>
              <a:path w="21600" h="21600" extrusionOk="0">
                <a:moveTo>
                  <a:pt x="5082" y="0"/>
                </a:moveTo>
                <a:cubicBezTo>
                  <a:pt x="5003" y="0"/>
                  <a:pt x="4939" y="1172"/>
                  <a:pt x="4939" y="2624"/>
                </a:cubicBezTo>
                <a:lnTo>
                  <a:pt x="4939" y="9225"/>
                </a:lnTo>
                <a:lnTo>
                  <a:pt x="0" y="14474"/>
                </a:lnTo>
                <a:lnTo>
                  <a:pt x="4948" y="19743"/>
                </a:lnTo>
                <a:cubicBezTo>
                  <a:pt x="4966" y="20815"/>
                  <a:pt x="5018" y="21600"/>
                  <a:pt x="5082" y="21600"/>
                </a:cubicBezTo>
                <a:lnTo>
                  <a:pt x="21456" y="21600"/>
                </a:lnTo>
                <a:cubicBezTo>
                  <a:pt x="21535" y="21600"/>
                  <a:pt x="21600" y="20428"/>
                  <a:pt x="21600" y="18976"/>
                </a:cubicBezTo>
                <a:lnTo>
                  <a:pt x="21600" y="2624"/>
                </a:lnTo>
                <a:cubicBezTo>
                  <a:pt x="21600" y="1172"/>
                  <a:pt x="21535" y="0"/>
                  <a:pt x="21456" y="0"/>
                </a:cubicBezTo>
                <a:lnTo>
                  <a:pt x="5082" y="0"/>
                </a:lnTo>
                <a:close/>
              </a:path>
            </a:pathLst>
          </a:custGeom>
          <a:solidFill>
            <a:srgbClr val="FFFFFF"/>
          </a:solidFill>
          <a:ln w="12700">
            <a:solidFill>
              <a:schemeClr val="accent1"/>
            </a:solidFill>
            <a:miter/>
          </a:ln>
        </p:spPr>
        <p:txBody>
          <a:bodyPr lIns="45719" rIns="45719" anchor="ctr"/>
          <a:lstStyle/>
          <a:p>
            <a:endParaRPr/>
          </a:p>
        </p:txBody>
      </p:sp>
      <p:sp>
        <p:nvSpPr>
          <p:cNvPr id="266" name="Callout"/>
          <p:cNvSpPr/>
          <p:nvPr/>
        </p:nvSpPr>
        <p:spPr>
          <a:xfrm>
            <a:off x="4064258" y="1520648"/>
            <a:ext cx="7375923" cy="960041"/>
          </a:xfrm>
          <a:custGeom>
            <a:avLst/>
            <a:gdLst/>
            <a:ahLst/>
            <a:cxnLst>
              <a:cxn ang="0">
                <a:pos x="wd2" y="hd2"/>
              </a:cxn>
              <a:cxn ang="5400000">
                <a:pos x="wd2" y="hd2"/>
              </a:cxn>
              <a:cxn ang="10800000">
                <a:pos x="wd2" y="hd2"/>
              </a:cxn>
              <a:cxn ang="16200000">
                <a:pos x="wd2" y="hd2"/>
              </a:cxn>
            </a:cxnLst>
            <a:rect l="0" t="0" r="r" b="b"/>
            <a:pathLst>
              <a:path w="21600" h="21600" extrusionOk="0">
                <a:moveTo>
                  <a:pt x="186" y="0"/>
                </a:moveTo>
                <a:cubicBezTo>
                  <a:pt x="83" y="0"/>
                  <a:pt x="0" y="640"/>
                  <a:pt x="0" y="1429"/>
                </a:cubicBezTo>
                <a:lnTo>
                  <a:pt x="0" y="10501"/>
                </a:lnTo>
                <a:cubicBezTo>
                  <a:pt x="0" y="11290"/>
                  <a:pt x="83" y="11930"/>
                  <a:pt x="186" y="11930"/>
                </a:cubicBezTo>
                <a:lnTo>
                  <a:pt x="5215" y="11930"/>
                </a:lnTo>
                <a:lnTo>
                  <a:pt x="5587" y="21600"/>
                </a:lnTo>
                <a:lnTo>
                  <a:pt x="5959" y="11930"/>
                </a:lnTo>
                <a:lnTo>
                  <a:pt x="21414" y="11930"/>
                </a:lnTo>
                <a:cubicBezTo>
                  <a:pt x="21517" y="11930"/>
                  <a:pt x="21600" y="11290"/>
                  <a:pt x="21600" y="10501"/>
                </a:cubicBezTo>
                <a:lnTo>
                  <a:pt x="21600" y="1429"/>
                </a:lnTo>
                <a:cubicBezTo>
                  <a:pt x="21600" y="640"/>
                  <a:pt x="21517" y="0"/>
                  <a:pt x="21414" y="0"/>
                </a:cubicBezTo>
                <a:lnTo>
                  <a:pt x="186" y="0"/>
                </a:lnTo>
                <a:close/>
              </a:path>
            </a:pathLst>
          </a:custGeom>
          <a:solidFill>
            <a:srgbClr val="FFFFFF"/>
          </a:solidFill>
          <a:ln w="12700">
            <a:solidFill>
              <a:schemeClr val="accent1"/>
            </a:solidFill>
            <a:miter/>
          </a:ln>
        </p:spPr>
        <p:txBody>
          <a:bodyPr lIns="45719" rIns="45719" anchor="ctr"/>
          <a:lstStyle/>
          <a:p>
            <a:endParaRPr/>
          </a:p>
        </p:txBody>
      </p:sp>
      <p:sp>
        <p:nvSpPr>
          <p:cNvPr id="267" name="Title 1"/>
          <p:cNvSpPr txBox="1">
            <a:spLocks noGrp="1"/>
          </p:cNvSpPr>
          <p:nvPr>
            <p:ph type="title"/>
          </p:nvPr>
        </p:nvSpPr>
        <p:spPr>
          <a:xfrm>
            <a:off x="838200" y="18255"/>
            <a:ext cx="10515600" cy="1325563"/>
          </a:xfrm>
          <a:prstGeom prst="rect">
            <a:avLst/>
          </a:prstGeom>
        </p:spPr>
        <p:txBody>
          <a:bodyPr/>
          <a:lstStyle/>
          <a:p>
            <a:r>
              <a:t>React State Example: “Like” Button</a:t>
            </a:r>
          </a:p>
        </p:txBody>
      </p:sp>
      <p:sp>
        <p:nvSpPr>
          <p:cNvPr id="268" name="function PersonalizedLikableHello(props: { name: string }) {…"/>
          <p:cNvSpPr txBox="1"/>
          <p:nvPr/>
        </p:nvSpPr>
        <p:spPr>
          <a:xfrm>
            <a:off x="18693" y="2100929"/>
            <a:ext cx="10529997" cy="5057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1900">
                <a:latin typeface="Courier"/>
                <a:ea typeface="Courier"/>
                <a:cs typeface="Courier"/>
                <a:sym typeface="Courier"/>
              </a:defRPr>
            </a:pPr>
            <a:r>
              <a:rPr>
                <a:solidFill>
                  <a:srgbClr val="011480"/>
                </a:solidFill>
              </a:rPr>
              <a:t>function </a:t>
            </a:r>
            <a:r>
              <a:t>PersonalizedLikableHello</a:t>
            </a:r>
            <a:r>
              <a:rPr>
                <a:solidFill>
                  <a:srgbClr val="272727"/>
                </a:solidFill>
              </a:rPr>
              <a:t>(props: { </a:t>
            </a:r>
            <a:r>
              <a:rPr>
                <a:solidFill>
                  <a:srgbClr val="66187A"/>
                </a:solidFill>
              </a:rPr>
              <a:t>name</a:t>
            </a:r>
            <a:r>
              <a:rPr>
                <a:solidFill>
                  <a:srgbClr val="272727"/>
                </a:solidFill>
              </a:rPr>
              <a:t>: </a:t>
            </a:r>
            <a:r>
              <a:rPr>
                <a:solidFill>
                  <a:srgbClr val="011480"/>
                </a:solidFill>
              </a:rPr>
              <a:t>string </a:t>
            </a:r>
            <a:r>
              <a:rPr>
                <a:solidFill>
                  <a:srgbClr val="272727"/>
                </a:solidFill>
              </a:rPr>
              <a:t>}) {</a:t>
            </a:r>
          </a:p>
          <a:p>
            <a:pPr defTabSz="457200">
              <a:defRPr sz="1900">
                <a:solidFill>
                  <a:srgbClr val="272727"/>
                </a:solidFill>
                <a:latin typeface="Courier"/>
                <a:ea typeface="Courier"/>
                <a:cs typeface="Courier"/>
                <a:sym typeface="Courier"/>
              </a:defRPr>
            </a:pPr>
            <a:r>
              <a:t>  </a:t>
            </a:r>
            <a:r>
              <a:rPr>
                <a:solidFill>
                  <a:srgbClr val="011480"/>
                </a:solidFill>
              </a:rPr>
              <a:t>const </a:t>
            </a:r>
            <a:r>
              <a:t>[</a:t>
            </a:r>
            <a:r>
              <a:rPr>
                <a:solidFill>
                  <a:srgbClr val="458383"/>
                </a:solidFill>
              </a:rPr>
              <a:t>isLiked</a:t>
            </a:r>
            <a:r>
              <a:t>, </a:t>
            </a:r>
            <a:r>
              <a:rPr>
                <a:solidFill>
                  <a:srgbClr val="000000"/>
                </a:solidFill>
              </a:rPr>
              <a:t>setIsLiked</a:t>
            </a:r>
            <a:r>
              <a:t>] = </a:t>
            </a:r>
            <a:r>
              <a:rPr i="1"/>
              <a:t>useState</a:t>
            </a:r>
            <a:r>
              <a:t>(</a:t>
            </a:r>
            <a:r>
              <a:rPr>
                <a:solidFill>
                  <a:srgbClr val="011480"/>
                </a:solidFill>
              </a:rPr>
              <a:t>false</a:t>
            </a:r>
            <a:r>
              <a:t>);</a:t>
            </a:r>
          </a:p>
          <a:p>
            <a:pPr defTabSz="457200">
              <a:defRPr sz="1900">
                <a:solidFill>
                  <a:srgbClr val="458383"/>
                </a:solidFill>
                <a:latin typeface="Courier"/>
                <a:ea typeface="Courier"/>
                <a:cs typeface="Courier"/>
                <a:sym typeface="Courier"/>
              </a:defRPr>
            </a:pPr>
            <a:r>
              <a:rPr>
                <a:solidFill>
                  <a:srgbClr val="272727"/>
                </a:solidFill>
              </a:rPr>
              <a:t>  </a:t>
            </a:r>
            <a:r>
              <a:rPr>
                <a:solidFill>
                  <a:srgbClr val="011480"/>
                </a:solidFill>
              </a:rPr>
              <a:t>let </a:t>
            </a:r>
            <a:r>
              <a:t>likeButton</a:t>
            </a:r>
            <a:r>
              <a:rPr>
                <a:solidFill>
                  <a:srgbClr val="272727"/>
                </a:solidFill>
              </a:rPr>
              <a:t>;</a:t>
            </a:r>
          </a:p>
          <a:p>
            <a:pPr defTabSz="457200">
              <a:defRPr sz="1900">
                <a:solidFill>
                  <a:srgbClr val="458383"/>
                </a:solidFill>
                <a:latin typeface="Courier"/>
                <a:ea typeface="Courier"/>
                <a:cs typeface="Courier"/>
                <a:sym typeface="Courier"/>
              </a:defRPr>
            </a:pPr>
            <a:r>
              <a:rPr>
                <a:solidFill>
                  <a:srgbClr val="272727"/>
                </a:solidFill>
              </a:rPr>
              <a:t>  </a:t>
            </a:r>
            <a:r>
              <a:rPr>
                <a:solidFill>
                  <a:srgbClr val="011480"/>
                </a:solidFill>
              </a:rPr>
              <a:t>if </a:t>
            </a:r>
            <a:r>
              <a:rPr>
                <a:solidFill>
                  <a:srgbClr val="272727"/>
                </a:solidFill>
              </a:rPr>
              <a:t>(</a:t>
            </a:r>
            <a:r>
              <a:t>isLiked</a:t>
            </a:r>
            <a:r>
              <a:rPr>
                <a:solidFill>
                  <a:srgbClr val="272727"/>
                </a:solidFill>
              </a:rPr>
              <a:t>) {</a:t>
            </a:r>
          </a:p>
          <a:p>
            <a:pPr defTabSz="457200">
              <a:defRPr sz="1900">
                <a:solidFill>
                  <a:srgbClr val="458383"/>
                </a:solidFill>
                <a:latin typeface="Courier"/>
                <a:ea typeface="Courier"/>
                <a:cs typeface="Courier"/>
                <a:sym typeface="Courier"/>
              </a:defRPr>
            </a:pPr>
            <a:r>
              <a:rPr>
                <a:solidFill>
                  <a:srgbClr val="272727"/>
                </a:solidFill>
              </a:rPr>
              <a:t>    </a:t>
            </a:r>
            <a:r>
              <a:t>likeButton </a:t>
            </a:r>
            <a:r>
              <a:rPr>
                <a:solidFill>
                  <a:srgbClr val="272727"/>
                </a:solidFill>
              </a:rPr>
              <a:t>= (&lt;</a:t>
            </a:r>
            <a:r>
              <a:rPr>
                <a:solidFill>
                  <a:srgbClr val="011480"/>
                </a:solidFill>
              </a:rPr>
              <a:t>IconButton </a:t>
            </a:r>
            <a:r>
              <a:rPr>
                <a:solidFill>
                  <a:srgbClr val="0073E6"/>
                </a:solidFill>
              </a:rPr>
              <a:t>aria-label</a:t>
            </a:r>
            <a:r>
              <a:rPr>
                <a:solidFill>
                  <a:srgbClr val="00733B"/>
                </a:solidFill>
              </a:rPr>
              <a:t>="unlike"</a:t>
            </a:r>
          </a:p>
          <a:p>
            <a:pPr defTabSz="457200">
              <a:defRPr sz="1900">
                <a:solidFill>
                  <a:srgbClr val="011480"/>
                </a:solidFill>
                <a:latin typeface="Courier"/>
                <a:ea typeface="Courier"/>
                <a:cs typeface="Courier"/>
                <a:sym typeface="Courier"/>
              </a:defRPr>
            </a:pPr>
            <a:r>
              <a:rPr>
                <a:solidFill>
                  <a:srgbClr val="00733B"/>
                </a:solidFill>
              </a:rPr>
              <a:t>        </a:t>
            </a:r>
            <a:r>
              <a:rPr>
                <a:solidFill>
                  <a:srgbClr val="0073E6"/>
                </a:solidFill>
              </a:rPr>
              <a:t>icon</a:t>
            </a:r>
            <a:r>
              <a:rPr>
                <a:solidFill>
                  <a:srgbClr val="00733B"/>
                </a:solidFill>
              </a:rPr>
              <a:t>=</a:t>
            </a:r>
            <a:r>
              <a:rPr>
                <a:solidFill>
                  <a:srgbClr val="272727"/>
                </a:solidFill>
              </a:rPr>
              <a:t>{&lt;</a:t>
            </a:r>
            <a:r>
              <a:t>AiFillHeart </a:t>
            </a:r>
            <a:r>
              <a:rPr>
                <a:solidFill>
                  <a:srgbClr val="272727"/>
                </a:solidFill>
              </a:rPr>
              <a:t>/&gt;} </a:t>
            </a:r>
            <a:r>
              <a:rPr>
                <a:solidFill>
                  <a:srgbClr val="0073E6"/>
                </a:solidFill>
              </a:rPr>
              <a:t>onClick</a:t>
            </a:r>
            <a:r>
              <a:rPr>
                <a:solidFill>
                  <a:srgbClr val="00733B"/>
                </a:solidFill>
              </a:rPr>
              <a:t>=</a:t>
            </a:r>
            <a:r>
              <a:rPr>
                <a:solidFill>
                  <a:srgbClr val="272727"/>
                </a:solidFill>
              </a:rPr>
              <a:t>{() =&gt; </a:t>
            </a:r>
            <a:r>
              <a:rPr>
                <a:solidFill>
                  <a:srgbClr val="000000"/>
                </a:solidFill>
              </a:rPr>
              <a:t>setIsLiked</a:t>
            </a:r>
            <a:r>
              <a:rPr>
                <a:solidFill>
                  <a:srgbClr val="272727"/>
                </a:solidFill>
              </a:rPr>
              <a:t>(</a:t>
            </a:r>
            <a:r>
              <a:t>false</a:t>
            </a:r>
            <a:r>
              <a:rPr>
                <a:solidFill>
                  <a:srgbClr val="272727"/>
                </a:solidFill>
              </a:rPr>
              <a:t>)} /&gt; );</a:t>
            </a:r>
          </a:p>
          <a:p>
            <a:pPr defTabSz="457200">
              <a:defRPr sz="1900">
                <a:solidFill>
                  <a:srgbClr val="011480"/>
                </a:solidFill>
                <a:latin typeface="Courier"/>
                <a:ea typeface="Courier"/>
                <a:cs typeface="Courier"/>
                <a:sym typeface="Courier"/>
              </a:defRPr>
            </a:pPr>
            <a:r>
              <a:rPr>
                <a:solidFill>
                  <a:srgbClr val="272727"/>
                </a:solidFill>
              </a:rPr>
              <a:t>  } </a:t>
            </a:r>
            <a:r>
              <a:t>else </a:t>
            </a:r>
            <a:r>
              <a:rPr>
                <a:solidFill>
                  <a:srgbClr val="272727"/>
                </a:solidFill>
              </a:rPr>
              <a:t>{</a:t>
            </a:r>
          </a:p>
          <a:p>
            <a:pPr defTabSz="457200">
              <a:defRPr sz="1900">
                <a:solidFill>
                  <a:srgbClr val="458383"/>
                </a:solidFill>
                <a:latin typeface="Courier"/>
                <a:ea typeface="Courier"/>
                <a:cs typeface="Courier"/>
                <a:sym typeface="Courier"/>
              </a:defRPr>
            </a:pPr>
            <a:r>
              <a:rPr>
                <a:solidFill>
                  <a:srgbClr val="272727"/>
                </a:solidFill>
              </a:rPr>
              <a:t>    </a:t>
            </a:r>
            <a:r>
              <a:t>likeButton </a:t>
            </a:r>
            <a:r>
              <a:rPr>
                <a:solidFill>
                  <a:srgbClr val="272727"/>
                </a:solidFill>
              </a:rPr>
              <a:t>= (&lt;</a:t>
            </a:r>
            <a:r>
              <a:rPr>
                <a:solidFill>
                  <a:srgbClr val="011480"/>
                </a:solidFill>
              </a:rPr>
              <a:t>IconButton </a:t>
            </a:r>
            <a:r>
              <a:rPr>
                <a:solidFill>
                  <a:srgbClr val="0073E6"/>
                </a:solidFill>
              </a:rPr>
              <a:t>aria-label</a:t>
            </a:r>
            <a:r>
              <a:rPr>
                <a:solidFill>
                  <a:srgbClr val="00733B"/>
                </a:solidFill>
              </a:rPr>
              <a:t>="like"</a:t>
            </a:r>
          </a:p>
          <a:p>
            <a:pPr defTabSz="457200">
              <a:defRPr sz="1900">
                <a:solidFill>
                  <a:srgbClr val="011480"/>
                </a:solidFill>
                <a:latin typeface="Courier"/>
                <a:ea typeface="Courier"/>
                <a:cs typeface="Courier"/>
                <a:sym typeface="Courier"/>
              </a:defRPr>
            </a:pPr>
            <a:r>
              <a:rPr>
                <a:solidFill>
                  <a:srgbClr val="00733B"/>
                </a:solidFill>
              </a:rPr>
              <a:t>        </a:t>
            </a:r>
            <a:r>
              <a:rPr>
                <a:solidFill>
                  <a:srgbClr val="0073E6"/>
                </a:solidFill>
              </a:rPr>
              <a:t>icon</a:t>
            </a:r>
            <a:r>
              <a:rPr>
                <a:solidFill>
                  <a:srgbClr val="00733B"/>
                </a:solidFill>
              </a:rPr>
              <a:t>=</a:t>
            </a:r>
            <a:r>
              <a:rPr>
                <a:solidFill>
                  <a:srgbClr val="272727"/>
                </a:solidFill>
              </a:rPr>
              <a:t>{&lt;</a:t>
            </a:r>
            <a:r>
              <a:t>AiOutlineHeart </a:t>
            </a:r>
            <a:r>
              <a:rPr>
                <a:solidFill>
                  <a:srgbClr val="272727"/>
                </a:solidFill>
              </a:rPr>
              <a:t>/&gt;} </a:t>
            </a:r>
            <a:r>
              <a:rPr>
                <a:solidFill>
                  <a:srgbClr val="0073E6"/>
                </a:solidFill>
              </a:rPr>
              <a:t>onClick</a:t>
            </a:r>
            <a:r>
              <a:rPr>
                <a:solidFill>
                  <a:srgbClr val="00733B"/>
                </a:solidFill>
              </a:rPr>
              <a:t>=</a:t>
            </a:r>
            <a:r>
              <a:rPr>
                <a:solidFill>
                  <a:srgbClr val="272727"/>
                </a:solidFill>
              </a:rPr>
              <a:t>{() =&gt; </a:t>
            </a:r>
            <a:r>
              <a:rPr>
                <a:solidFill>
                  <a:srgbClr val="000000"/>
                </a:solidFill>
              </a:rPr>
              <a:t>setIsLiked</a:t>
            </a:r>
            <a:r>
              <a:rPr>
                <a:solidFill>
                  <a:srgbClr val="272727"/>
                </a:solidFill>
              </a:rPr>
              <a:t>(</a:t>
            </a:r>
            <a:r>
              <a:t>true</a:t>
            </a:r>
            <a:r>
              <a:rPr>
                <a:solidFill>
                  <a:srgbClr val="272727"/>
                </a:solidFill>
              </a:rPr>
              <a:t>)} /&gt; );</a:t>
            </a:r>
          </a:p>
          <a:p>
            <a:pPr defTabSz="457200">
              <a:defRPr sz="1900">
                <a:solidFill>
                  <a:srgbClr val="272727"/>
                </a:solidFill>
                <a:latin typeface="Courier"/>
                <a:ea typeface="Courier"/>
                <a:cs typeface="Courier"/>
                <a:sym typeface="Courier"/>
              </a:defRPr>
            </a:pPr>
            <a:r>
              <a:t>  }</a:t>
            </a:r>
          </a:p>
          <a:p>
            <a:pPr defTabSz="457200">
              <a:defRPr sz="1900">
                <a:solidFill>
                  <a:srgbClr val="011480"/>
                </a:solidFill>
                <a:latin typeface="Courier"/>
                <a:ea typeface="Courier"/>
                <a:cs typeface="Courier"/>
                <a:sym typeface="Courier"/>
              </a:defRPr>
            </a:pPr>
            <a:r>
              <a:rPr>
                <a:solidFill>
                  <a:srgbClr val="272727"/>
                </a:solidFill>
              </a:rPr>
              <a:t>  </a:t>
            </a:r>
            <a:r>
              <a:t>return </a:t>
            </a:r>
            <a:r>
              <a:rPr>
                <a:solidFill>
                  <a:srgbClr val="272727"/>
                </a:solidFill>
              </a:rPr>
              <a:t>(</a:t>
            </a:r>
          </a:p>
          <a:p>
            <a:pPr defTabSz="457200">
              <a:defRPr sz="1900">
                <a:solidFill>
                  <a:srgbClr val="272727"/>
                </a:solidFill>
                <a:latin typeface="Courier"/>
                <a:ea typeface="Courier"/>
                <a:cs typeface="Courier"/>
                <a:sym typeface="Courier"/>
              </a:defRPr>
            </a:pPr>
            <a:r>
              <a:t>    &lt;</a:t>
            </a:r>
            <a:r>
              <a:rPr>
                <a:solidFill>
                  <a:srgbClr val="011480"/>
                </a:solidFill>
              </a:rPr>
              <a:t>div</a:t>
            </a:r>
            <a:r>
              <a:t>&gt;</a:t>
            </a:r>
          </a:p>
          <a:p>
            <a:pPr defTabSz="457200">
              <a:defRPr sz="1900">
                <a:solidFill>
                  <a:srgbClr val="272727"/>
                </a:solidFill>
                <a:latin typeface="Courier"/>
                <a:ea typeface="Courier"/>
                <a:cs typeface="Courier"/>
                <a:sym typeface="Courier"/>
              </a:defRPr>
            </a:pPr>
            <a:r>
              <a:t>      Hello, {props.</a:t>
            </a:r>
            <a:r>
              <a:rPr>
                <a:solidFill>
                  <a:srgbClr val="66187A"/>
                </a:solidFill>
              </a:rPr>
              <a:t>name</a:t>
            </a:r>
            <a:r>
              <a:t>}! This is React! {likeButton}</a:t>
            </a:r>
          </a:p>
          <a:p>
            <a:pPr defTabSz="457200">
              <a:defRPr sz="1900">
                <a:solidFill>
                  <a:srgbClr val="272727"/>
                </a:solidFill>
                <a:latin typeface="Courier"/>
                <a:ea typeface="Courier"/>
                <a:cs typeface="Courier"/>
                <a:sym typeface="Courier"/>
              </a:defRPr>
            </a:pPr>
            <a:r>
              <a:t>    &lt;/</a:t>
            </a:r>
            <a:r>
              <a:rPr>
                <a:solidFill>
                  <a:srgbClr val="011480"/>
                </a:solidFill>
              </a:rPr>
              <a:t>div</a:t>
            </a:r>
            <a:r>
              <a:t>&gt;</a:t>
            </a:r>
          </a:p>
          <a:p>
            <a:pPr defTabSz="457200">
              <a:defRPr sz="1900">
                <a:solidFill>
                  <a:srgbClr val="272727"/>
                </a:solidFill>
                <a:latin typeface="Courier"/>
                <a:ea typeface="Courier"/>
                <a:cs typeface="Courier"/>
                <a:sym typeface="Courier"/>
              </a:defRPr>
            </a:pPr>
            <a:r>
              <a:t>  );</a:t>
            </a:r>
          </a:p>
          <a:p>
            <a:pPr defTabSz="457200">
              <a:defRPr sz="1900">
                <a:solidFill>
                  <a:srgbClr val="272727"/>
                </a:solidFill>
                <a:latin typeface="Courier"/>
                <a:ea typeface="Courier"/>
                <a:cs typeface="Courier"/>
                <a:sym typeface="Courier"/>
              </a:defRPr>
            </a:pPr>
            <a:r>
              <a:t>}</a:t>
            </a:r>
          </a:p>
        </p:txBody>
      </p:sp>
      <p:sp>
        <p:nvSpPr>
          <p:cNvPr id="269" name="Create a state variable called isLiked, and a state setter, defaulting to false"/>
          <p:cNvSpPr txBox="1"/>
          <p:nvPr/>
        </p:nvSpPr>
        <p:spPr>
          <a:xfrm>
            <a:off x="4286441" y="1600037"/>
            <a:ext cx="6931557" cy="3330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t>Create a state variable called isLiked, and a </a:t>
            </a:r>
            <a:r>
              <a:rPr i="1"/>
              <a:t>state setter</a:t>
            </a:r>
            <a:r>
              <a:t>, defaulting to </a:t>
            </a:r>
            <a:r>
              <a:rPr i="1"/>
              <a:t>false</a:t>
            </a:r>
          </a:p>
        </p:txBody>
      </p:sp>
      <p:sp>
        <p:nvSpPr>
          <p:cNvPr id="270" name="Depending on the state, show a filled-in or outlined button"/>
          <p:cNvSpPr txBox="1"/>
          <p:nvPr/>
        </p:nvSpPr>
        <p:spPr>
          <a:xfrm>
            <a:off x="4836362" y="2866695"/>
            <a:ext cx="5552367" cy="3330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t>Depending on the state, show a filled-in or outlined button</a:t>
            </a:r>
          </a:p>
        </p:txBody>
      </p:sp>
      <p:sp>
        <p:nvSpPr>
          <p:cNvPr id="271" name="Callout"/>
          <p:cNvSpPr/>
          <p:nvPr/>
        </p:nvSpPr>
        <p:spPr>
          <a:xfrm>
            <a:off x="4787503" y="4583362"/>
            <a:ext cx="6893720" cy="79176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549" y="14324"/>
                </a:lnTo>
                <a:lnTo>
                  <a:pt x="1549" y="20192"/>
                </a:lnTo>
                <a:cubicBezTo>
                  <a:pt x="1549" y="20971"/>
                  <a:pt x="1622" y="21600"/>
                  <a:pt x="1711" y="21600"/>
                </a:cubicBezTo>
                <a:lnTo>
                  <a:pt x="21438" y="21600"/>
                </a:lnTo>
                <a:cubicBezTo>
                  <a:pt x="21528" y="21600"/>
                  <a:pt x="21600" y="20971"/>
                  <a:pt x="21600" y="20192"/>
                </a:cubicBezTo>
                <a:lnTo>
                  <a:pt x="21600" y="11423"/>
                </a:lnTo>
                <a:cubicBezTo>
                  <a:pt x="21600" y="10644"/>
                  <a:pt x="21528" y="10015"/>
                  <a:pt x="21438" y="10015"/>
                </a:cubicBezTo>
                <a:lnTo>
                  <a:pt x="2140" y="10015"/>
                </a:lnTo>
                <a:lnTo>
                  <a:pt x="0" y="0"/>
                </a:lnTo>
                <a:close/>
              </a:path>
            </a:pathLst>
          </a:custGeom>
          <a:solidFill>
            <a:srgbClr val="FFFFFF"/>
          </a:solidFill>
          <a:ln w="12700">
            <a:solidFill>
              <a:schemeClr val="accent1"/>
            </a:solidFill>
            <a:miter/>
          </a:ln>
        </p:spPr>
        <p:txBody>
          <a:bodyPr lIns="45719" rIns="45719" anchor="ctr"/>
          <a:lstStyle/>
          <a:p>
            <a:endParaRPr/>
          </a:p>
        </p:txBody>
      </p:sp>
      <p:sp>
        <p:nvSpPr>
          <p:cNvPr id="272" name="Each button has an alt-text label, an icon, and an onClick handler"/>
          <p:cNvSpPr txBox="1"/>
          <p:nvPr/>
        </p:nvSpPr>
        <p:spPr>
          <a:xfrm>
            <a:off x="5452221" y="4996255"/>
            <a:ext cx="6088930" cy="3330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r>
              <a:t>Each button has an alt-text label, an icon, and an onClick handler</a:t>
            </a:r>
          </a:p>
        </p:txBody>
      </p:sp>
      <p:pic>
        <p:nvPicPr>
          <p:cNvPr id="273" name="like-unlike.gif" descr="like-unlike.gif"/>
          <p:cNvPicPr>
            <a:picLocks/>
          </p:cNvPicPr>
          <p:nvPr/>
        </p:nvPicPr>
        <p:blipFill>
          <a:blip r:embed="rId3"/>
          <a:stretch>
            <a:fillRect/>
          </a:stretch>
        </p:blipFill>
        <p:spPr>
          <a:xfrm>
            <a:off x="5092088" y="4722659"/>
            <a:ext cx="6809196" cy="2965678"/>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3" grpId="1"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18255"/>
            <a:ext cx="10515600" cy="1325563"/>
          </a:xfrm>
          <a:prstGeom prst="rect">
            <a:avLst/>
          </a:prstGeom>
        </p:spPr>
        <p:txBody>
          <a:bodyPr/>
          <a:lstStyle/>
          <a:p>
            <a:r>
              <a:t>Sidebar: React Has a Rich Component Library</a:t>
            </a:r>
          </a:p>
        </p:txBody>
      </p:sp>
      <p:sp>
        <p:nvSpPr>
          <p:cNvPr id="278" name="Content Placeholder 4"/>
          <p:cNvSpPr txBox="1">
            <a:spLocks noGrp="1"/>
          </p:cNvSpPr>
          <p:nvPr>
            <p:ph type="body" idx="1"/>
          </p:nvPr>
        </p:nvSpPr>
        <p:spPr>
          <a:xfrm>
            <a:off x="838200" y="1500160"/>
            <a:ext cx="7887345" cy="4351338"/>
          </a:xfrm>
          <a:prstGeom prst="rect">
            <a:avLst/>
          </a:prstGeom>
        </p:spPr>
        <p:txBody>
          <a:bodyPr/>
          <a:lstStyle/>
          <a:p>
            <a:endParaRPr/>
          </a:p>
        </p:txBody>
      </p:sp>
      <p:pic>
        <p:nvPicPr>
          <p:cNvPr id="279" name="Image" descr="Image"/>
          <p:cNvPicPr>
            <a:picLocks noChangeAspect="1"/>
          </p:cNvPicPr>
          <p:nvPr/>
        </p:nvPicPr>
        <p:blipFill>
          <a:blip r:embed="rId3"/>
          <a:stretch>
            <a:fillRect/>
          </a:stretch>
        </p:blipFill>
        <p:spPr>
          <a:xfrm>
            <a:off x="77270" y="1514298"/>
            <a:ext cx="8133520" cy="4777987"/>
          </a:xfrm>
          <a:prstGeom prst="rect">
            <a:avLst/>
          </a:prstGeom>
          <a:ln w="12700">
            <a:miter lim="400000"/>
          </a:ln>
          <a:effectLst>
            <a:reflection stA="50000" endPos="40000" dir="5400000" sy="-100000" algn="bl" rotWithShape="0"/>
          </a:effectLst>
        </p:spPr>
      </p:pic>
      <p:pic>
        <p:nvPicPr>
          <p:cNvPr id="280" name="Image" descr="Image"/>
          <p:cNvPicPr>
            <a:picLocks noChangeAspect="1"/>
          </p:cNvPicPr>
          <p:nvPr/>
        </p:nvPicPr>
        <p:blipFill>
          <a:blip r:embed="rId4"/>
          <a:stretch>
            <a:fillRect/>
          </a:stretch>
        </p:blipFill>
        <p:spPr>
          <a:xfrm>
            <a:off x="6713170" y="3048543"/>
            <a:ext cx="5528371" cy="3594838"/>
          </a:xfrm>
          <a:prstGeom prst="rect">
            <a:avLst/>
          </a:prstGeom>
          <a:ln w="12700">
            <a:miter lim="400000"/>
          </a:ln>
          <a:effectLst>
            <a:reflection stA="50000" endPos="40000" dir="5400000" sy="-100000" algn="bl" rotWithShape="0"/>
          </a:effectLst>
        </p:spPr>
      </p:pic>
      <p:sp>
        <p:nvSpPr>
          <p:cNvPr id="2" name="TextBox 1">
            <a:extLst>
              <a:ext uri="{FF2B5EF4-FFF2-40B4-BE49-F238E27FC236}">
                <a16:creationId xmlns:a16="http://schemas.microsoft.com/office/drawing/2014/main" id="{B33287E0-2F4E-0DC9-BE8F-D06DD7A80F3D}"/>
              </a:ext>
            </a:extLst>
          </p:cNvPr>
          <p:cNvSpPr txBox="1"/>
          <p:nvPr/>
        </p:nvSpPr>
        <p:spPr>
          <a:xfrm>
            <a:off x="9203634" y="1628022"/>
            <a:ext cx="2918792" cy="1292660"/>
          </a:xfrm>
          <a:prstGeom prst="rect">
            <a:avLst/>
          </a:prstGeom>
          <a:solidFill>
            <a:schemeClr val="accent4">
              <a:lumMod val="20000"/>
              <a:lumOff val="80000"/>
            </a:schemeClr>
          </a:solidFill>
          <a:ln w="127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Ink Free" panose="03080402000500000000" pitchFamily="66" charset="0"/>
                <a:sym typeface="Calibri"/>
              </a:rPr>
              <a:t>Install UI libraries from NPM just like any other kind of module, e.g.</a:t>
            </a:r>
            <a:endParaRPr lang="en-US" dirty="0">
              <a:latin typeface="Ink Free" panose="03080402000500000000" pitchFamily="66" charset="0"/>
            </a:endParaRPr>
          </a:p>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dirty="0" err="1">
                <a:ln>
                  <a:noFill/>
                </a:ln>
                <a:solidFill>
                  <a:srgbClr val="000000"/>
                </a:solidFill>
                <a:effectLst/>
                <a:uFillTx/>
                <a:latin typeface="Courier" pitchFamily="2" charset="0"/>
                <a:sym typeface="Calibri"/>
              </a:rPr>
              <a:t>npm</a:t>
            </a:r>
            <a:r>
              <a:rPr kumimoji="0" lang="en-US" sz="1200" b="0" i="0" u="none" strike="noStrike" cap="none" spc="0" normalizeH="0" baseline="0" dirty="0">
                <a:ln>
                  <a:noFill/>
                </a:ln>
                <a:solidFill>
                  <a:srgbClr val="000000"/>
                </a:solidFill>
                <a:effectLst/>
                <a:uFillTx/>
                <a:latin typeface="Courier" pitchFamily="2" charset="0"/>
                <a:sym typeface="Calibri"/>
              </a:rPr>
              <a:t> install --save @chakra-</a:t>
            </a:r>
            <a:r>
              <a:rPr kumimoji="0" lang="en-US" sz="1200" b="0" i="0" u="none" strike="noStrike" cap="none" spc="0" normalizeH="0" baseline="0" dirty="0" err="1">
                <a:ln>
                  <a:noFill/>
                </a:ln>
                <a:solidFill>
                  <a:srgbClr val="000000"/>
                </a:solidFill>
                <a:effectLst/>
                <a:uFillTx/>
                <a:latin typeface="Courier" pitchFamily="2" charset="0"/>
                <a:sym typeface="Calibri"/>
              </a:rPr>
              <a:t>ui</a:t>
            </a:r>
            <a:r>
              <a:rPr kumimoji="0" lang="en-US" sz="1200" b="0" i="0" u="none" strike="noStrike" cap="none" spc="0" normalizeH="0" baseline="0" dirty="0">
                <a:ln>
                  <a:noFill/>
                </a:ln>
                <a:solidFill>
                  <a:srgbClr val="000000"/>
                </a:solidFill>
                <a:effectLst/>
                <a:uFillTx/>
                <a:latin typeface="Courier" pitchFamily="2" charset="0"/>
                <a:sym typeface="Calibri"/>
              </a:rPr>
              <a:t>/react</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t>Nest Components, Passing State as Properties</a:t>
            </a:r>
          </a:p>
        </p:txBody>
      </p:sp>
      <p:sp>
        <p:nvSpPr>
          <p:cNvPr id="285" name="Content Placeholder 2"/>
          <p:cNvSpPr txBox="1">
            <a:spLocks noGrp="1"/>
          </p:cNvSpPr>
          <p:nvPr>
            <p:ph type="body" idx="1"/>
          </p:nvPr>
        </p:nvSpPr>
        <p:spPr>
          <a:xfrm>
            <a:off x="838200" y="1500160"/>
            <a:ext cx="9856621" cy="4765091"/>
          </a:xfrm>
          <a:prstGeom prst="rect">
            <a:avLst/>
          </a:prstGeom>
        </p:spPr>
        <p:txBody>
          <a:bodyPr/>
          <a:lstStyle/>
          <a:p>
            <a:r>
              <a:t>A common pattern in React is to store state in one component, and nest others in it, passing properties</a:t>
            </a:r>
          </a:p>
          <a:p>
            <a:r>
              <a:t>Example: Creating multiple </a:t>
            </a:r>
            <a:r>
              <a:rPr>
                <a:solidFill>
                  <a:srgbClr val="0A52B1"/>
                </a:solidFill>
              </a:rPr>
              <a:t>PersonalizedHello’s</a:t>
            </a:r>
            <a:r>
              <a:t>:</a:t>
            </a:r>
          </a:p>
          <a:p>
            <a:pPr marL="0" indent="0" defTabSz="457200">
              <a:lnSpc>
                <a:spcPct val="100000"/>
              </a:lnSpc>
              <a:spcBef>
                <a:spcPts val="0"/>
              </a:spcBef>
              <a:buSzTx/>
              <a:buFontTx/>
              <a:buNone/>
              <a:defRPr sz="1700">
                <a:solidFill>
                  <a:srgbClr val="011480"/>
                </a:solidFill>
                <a:latin typeface="Courier"/>
                <a:ea typeface="Courier"/>
                <a:cs typeface="Courier"/>
                <a:sym typeface="Courier"/>
              </a:defRPr>
            </a:pPr>
            <a:r>
              <a:t>export function </a:t>
            </a:r>
            <a:r>
              <a:rPr>
                <a:solidFill>
                  <a:srgbClr val="F14C0E"/>
                </a:solidFill>
              </a:rPr>
              <a:t>MultiHellos</a:t>
            </a:r>
            <a:r>
              <a:rPr>
                <a:solidFill>
                  <a:srgbClr val="272727"/>
                </a:solidFill>
              </a:rPr>
              <a:t>() {</a:t>
            </a:r>
          </a:p>
          <a:p>
            <a:pPr marL="0" indent="0" defTabSz="457200">
              <a:lnSpc>
                <a:spcPct val="100000"/>
              </a:lnSpc>
              <a:spcBef>
                <a:spcPts val="0"/>
              </a:spcBef>
              <a:buSzTx/>
              <a:buFontTx/>
              <a:buNone/>
              <a:defRPr sz="1700">
                <a:solidFill>
                  <a:srgbClr val="272727"/>
                </a:solidFill>
                <a:latin typeface="Courier"/>
                <a:ea typeface="Courier"/>
                <a:cs typeface="Courier"/>
                <a:sym typeface="Courier"/>
              </a:defRPr>
            </a:pPr>
            <a:r>
              <a:rPr>
                <a:solidFill>
                  <a:srgbClr val="011480"/>
                </a:solidFill>
              </a:rPr>
              <a:t>const </a:t>
            </a:r>
            <a:r>
              <a:t>[</a:t>
            </a:r>
            <a:r>
              <a:rPr>
                <a:solidFill>
                  <a:srgbClr val="458383"/>
                </a:solidFill>
              </a:rPr>
              <a:t>names</a:t>
            </a:r>
            <a:r>
              <a:t>, </a:t>
            </a:r>
            <a:r>
              <a:rPr>
                <a:solidFill>
                  <a:srgbClr val="000000"/>
                </a:solidFill>
              </a:rPr>
              <a:t>setNames</a:t>
            </a:r>
            <a:r>
              <a:t>] = </a:t>
            </a:r>
            <a:r>
              <a:rPr i="1"/>
              <a:t>useState</a:t>
            </a:r>
            <a:r>
              <a:t>([</a:t>
            </a:r>
            <a:r>
              <a:rPr>
                <a:solidFill>
                  <a:srgbClr val="00733B"/>
                </a:solidFill>
              </a:rPr>
              <a:t>"Ripley"</a:t>
            </a:r>
            <a:r>
              <a:t>, </a:t>
            </a:r>
            <a:r>
              <a:rPr>
                <a:solidFill>
                  <a:srgbClr val="00733B"/>
                </a:solidFill>
              </a:rPr>
              <a:t>"Avery"</a:t>
            </a:r>
            <a:r>
              <a:t>, </a:t>
            </a:r>
            <a:r>
              <a:rPr>
                <a:solidFill>
                  <a:srgbClr val="00733B"/>
                </a:solidFill>
              </a:rPr>
              <a:t>"Calin"</a:t>
            </a:r>
            <a:r>
              <a:t>]);</a:t>
            </a:r>
          </a:p>
          <a:p>
            <a:pPr marL="0" indent="0" defTabSz="457200">
              <a:lnSpc>
                <a:spcPct val="100000"/>
              </a:lnSpc>
              <a:spcBef>
                <a:spcPts val="0"/>
              </a:spcBef>
              <a:buSzTx/>
              <a:buFontTx/>
              <a:buNone/>
              <a:defRPr sz="1700">
                <a:solidFill>
                  <a:srgbClr val="011480"/>
                </a:solidFill>
                <a:latin typeface="Courier"/>
                <a:ea typeface="Courier"/>
                <a:cs typeface="Courier"/>
                <a:sym typeface="Courier"/>
              </a:defRPr>
            </a:pPr>
            <a:r>
              <a:rPr>
                <a:solidFill>
                  <a:srgbClr val="272727"/>
                </a:solidFill>
              </a:rPr>
              <a:t>  </a:t>
            </a:r>
            <a:r>
              <a:t>return </a:t>
            </a:r>
            <a:r>
              <a:rPr>
                <a:solidFill>
                  <a:srgbClr val="272727"/>
                </a:solidFill>
              </a:rPr>
              <a:t>(</a:t>
            </a:r>
          </a:p>
          <a:p>
            <a:pPr marL="0" indent="0" defTabSz="457200">
              <a:lnSpc>
                <a:spcPct val="100000"/>
              </a:lnSpc>
              <a:spcBef>
                <a:spcPts val="0"/>
              </a:spcBef>
              <a:buSzTx/>
              <a:buFontTx/>
              <a:buNone/>
              <a:defRPr sz="1700">
                <a:solidFill>
                  <a:srgbClr val="011480"/>
                </a:solidFill>
                <a:latin typeface="Courier"/>
                <a:ea typeface="Courier"/>
                <a:cs typeface="Courier"/>
                <a:sym typeface="Courier"/>
              </a:defRPr>
            </a:pPr>
            <a:r>
              <a:rPr>
                <a:solidFill>
                  <a:srgbClr val="272727"/>
                </a:solidFill>
              </a:rPr>
              <a:t>    &lt;</a:t>
            </a:r>
            <a:r>
              <a:t>div</a:t>
            </a:r>
            <a:r>
              <a:rPr>
                <a:solidFill>
                  <a:srgbClr val="272727"/>
                </a:solidFill>
              </a:rPr>
              <a:t>&gt;</a:t>
            </a:r>
          </a:p>
          <a:p>
            <a:pPr marL="0" indent="0" defTabSz="457200">
              <a:lnSpc>
                <a:spcPct val="100000"/>
              </a:lnSpc>
              <a:spcBef>
                <a:spcPts val="0"/>
              </a:spcBef>
              <a:buSzTx/>
              <a:buFontTx/>
              <a:buNone/>
              <a:defRPr sz="1700">
                <a:solidFill>
                  <a:srgbClr val="272727"/>
                </a:solidFill>
                <a:latin typeface="Courier"/>
                <a:ea typeface="Courier"/>
                <a:cs typeface="Courier"/>
                <a:sym typeface="Courier"/>
              </a:defRPr>
            </a:pPr>
            <a:r>
              <a:t>      {</a:t>
            </a:r>
            <a:r>
              <a:rPr>
                <a:solidFill>
                  <a:srgbClr val="458383"/>
                </a:solidFill>
              </a:rPr>
              <a:t>names</a:t>
            </a:r>
            <a:r>
              <a:t>.</a:t>
            </a:r>
            <a:r>
              <a:rPr>
                <a:solidFill>
                  <a:srgbClr val="7A7A43"/>
                </a:solidFill>
              </a:rPr>
              <a:t>map</a:t>
            </a:r>
            <a:r>
              <a:t>((eachName) =&gt; (</a:t>
            </a:r>
          </a:p>
          <a:p>
            <a:pPr marL="0" indent="0" defTabSz="457200">
              <a:lnSpc>
                <a:spcPct val="100000"/>
              </a:lnSpc>
              <a:spcBef>
                <a:spcPts val="0"/>
              </a:spcBef>
              <a:buSzTx/>
              <a:buFontTx/>
              <a:buNone/>
              <a:defRPr sz="1700">
                <a:solidFill>
                  <a:srgbClr val="011480"/>
                </a:solidFill>
                <a:latin typeface="Courier"/>
                <a:ea typeface="Courier"/>
                <a:cs typeface="Courier"/>
                <a:sym typeface="Courier"/>
              </a:defRPr>
            </a:pPr>
            <a:r>
              <a:rPr>
                <a:solidFill>
                  <a:srgbClr val="272727"/>
                </a:solidFill>
              </a:rPr>
              <a:t>         &lt;</a:t>
            </a:r>
            <a:r>
              <a:t>PersonalizedLikableHello </a:t>
            </a:r>
            <a:r>
              <a:rPr>
                <a:solidFill>
                  <a:srgbClr val="0073E6"/>
                </a:solidFill>
              </a:rPr>
              <a:t>name</a:t>
            </a:r>
            <a:r>
              <a:rPr>
                <a:solidFill>
                  <a:srgbClr val="00733B"/>
                </a:solidFill>
              </a:rPr>
              <a:t>=</a:t>
            </a:r>
            <a:r>
              <a:rPr>
                <a:solidFill>
                  <a:srgbClr val="272727"/>
                </a:solidFill>
              </a:rPr>
              <a:t>{eachName} /&gt;</a:t>
            </a:r>
          </a:p>
          <a:p>
            <a:pPr marL="0" indent="0" defTabSz="457200">
              <a:lnSpc>
                <a:spcPct val="100000"/>
              </a:lnSpc>
              <a:spcBef>
                <a:spcPts val="0"/>
              </a:spcBef>
              <a:buSzTx/>
              <a:buFontTx/>
              <a:buNone/>
              <a:defRPr sz="1700">
                <a:solidFill>
                  <a:srgbClr val="272727"/>
                </a:solidFill>
                <a:latin typeface="Courier"/>
                <a:ea typeface="Courier"/>
                <a:cs typeface="Courier"/>
                <a:sym typeface="Courier"/>
              </a:defRPr>
            </a:pPr>
            <a:r>
              <a:t>     ))}</a:t>
            </a:r>
          </a:p>
          <a:p>
            <a:pPr marL="0" indent="0" defTabSz="457200">
              <a:lnSpc>
                <a:spcPct val="100000"/>
              </a:lnSpc>
              <a:spcBef>
                <a:spcPts val="0"/>
              </a:spcBef>
              <a:buSzTx/>
              <a:buFontTx/>
              <a:buNone/>
              <a:defRPr sz="1700">
                <a:solidFill>
                  <a:srgbClr val="011480"/>
                </a:solidFill>
                <a:latin typeface="Courier"/>
                <a:ea typeface="Courier"/>
                <a:cs typeface="Courier"/>
                <a:sym typeface="Courier"/>
              </a:defRPr>
            </a:pPr>
            <a:r>
              <a:rPr>
                <a:solidFill>
                  <a:srgbClr val="272727"/>
                </a:solidFill>
              </a:rPr>
              <a:t>    &lt;/</a:t>
            </a:r>
            <a:r>
              <a:t>div</a:t>
            </a:r>
            <a:r>
              <a:rPr>
                <a:solidFill>
                  <a:srgbClr val="272727"/>
                </a:solidFill>
              </a:rPr>
              <a:t>&gt;</a:t>
            </a:r>
          </a:p>
          <a:p>
            <a:pPr marL="0" indent="0" defTabSz="457200">
              <a:lnSpc>
                <a:spcPct val="100000"/>
              </a:lnSpc>
              <a:spcBef>
                <a:spcPts val="0"/>
              </a:spcBef>
              <a:buSzTx/>
              <a:buFontTx/>
              <a:buNone/>
              <a:defRPr sz="1700">
                <a:solidFill>
                  <a:srgbClr val="272727"/>
                </a:solidFill>
                <a:latin typeface="Courier"/>
                <a:ea typeface="Courier"/>
                <a:cs typeface="Courier"/>
                <a:sym typeface="Courier"/>
              </a:defRPr>
            </a:pPr>
            <a:r>
              <a:t>  );</a:t>
            </a:r>
          </a:p>
          <a:p>
            <a:pPr marL="0" indent="0" defTabSz="457200">
              <a:lnSpc>
                <a:spcPct val="100000"/>
              </a:lnSpc>
              <a:spcBef>
                <a:spcPts val="0"/>
              </a:spcBef>
              <a:buSzTx/>
              <a:buFontTx/>
              <a:buNone/>
              <a:defRPr sz="1700">
                <a:solidFill>
                  <a:srgbClr val="272727"/>
                </a:solidFill>
                <a:latin typeface="Courier"/>
                <a:ea typeface="Courier"/>
                <a:cs typeface="Courier"/>
                <a:sym typeface="Courier"/>
              </a:defRPr>
            </a:pPr>
            <a:r>
              <a:t>}</a:t>
            </a:r>
          </a:p>
          <a:p>
            <a:r>
              <a:t>Problem: How to add “delete” buttons?</a:t>
            </a:r>
          </a:p>
        </p:txBody>
      </p:sp>
      <p:sp>
        <p:nvSpPr>
          <p:cNvPr id="286" name="Do not reference this slide for study (spoiler alert!)"/>
          <p:cNvSpPr txBox="1"/>
          <p:nvPr/>
        </p:nvSpPr>
        <p:spPr>
          <a:xfrm>
            <a:off x="58646" y="6528721"/>
            <a:ext cx="5226464" cy="25820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1300"/>
            </a:lvl1pPr>
          </a:lstStyle>
          <a:p>
            <a:r>
              <a:t>Do not reference this slide for study (spoiler alert!)</a:t>
            </a:r>
          </a:p>
        </p:txBody>
      </p:sp>
      <p:pic>
        <p:nvPicPr>
          <p:cNvPr id="287" name="Image" descr="Image"/>
          <p:cNvPicPr>
            <a:picLocks noChangeAspect="1"/>
          </p:cNvPicPr>
          <p:nvPr/>
        </p:nvPicPr>
        <p:blipFill>
          <a:blip r:embed="rId3"/>
          <a:stretch>
            <a:fillRect/>
          </a:stretch>
        </p:blipFill>
        <p:spPr>
          <a:xfrm>
            <a:off x="6899623" y="4704716"/>
            <a:ext cx="6541578" cy="3313068"/>
          </a:xfrm>
          <a:prstGeom prst="rect">
            <a:avLst/>
          </a:prstGeom>
          <a:ln w="12700">
            <a:miter lim="400000"/>
          </a:ln>
        </p:spPr>
      </p:pic>
      <p:grpSp>
        <p:nvGrpSpPr>
          <p:cNvPr id="292" name="Group"/>
          <p:cNvGrpSpPr/>
          <p:nvPr/>
        </p:nvGrpSpPr>
        <p:grpSpPr>
          <a:xfrm>
            <a:off x="7248921" y="5350208"/>
            <a:ext cx="4887641" cy="1421285"/>
            <a:chOff x="0" y="0"/>
            <a:chExt cx="4887639" cy="1421283"/>
          </a:xfrm>
        </p:grpSpPr>
        <p:sp>
          <p:nvSpPr>
            <p:cNvPr id="288" name="Rectangle"/>
            <p:cNvSpPr/>
            <p:nvPr/>
          </p:nvSpPr>
          <p:spPr>
            <a:xfrm>
              <a:off x="60811" y="106326"/>
              <a:ext cx="4766018" cy="318086"/>
            </a:xfrm>
            <a:prstGeom prst="rect">
              <a:avLst/>
            </a:prstGeom>
            <a:noFill/>
            <a:ln w="38100" cap="flat">
              <a:solidFill>
                <a:schemeClr val="accent1"/>
              </a:solidFill>
              <a:prstDash val="solid"/>
              <a:miter lim="800000"/>
            </a:ln>
            <a:effectLst/>
          </p:spPr>
          <p:txBody>
            <a:bodyPr wrap="square" lIns="45719" tIns="45719" rIns="45719" bIns="45719" numCol="1" anchor="ctr">
              <a:noAutofit/>
            </a:bodyPr>
            <a:lstStyle/>
            <a:p>
              <a:endParaRPr/>
            </a:p>
          </p:txBody>
        </p:sp>
        <p:sp>
          <p:nvSpPr>
            <p:cNvPr id="289" name="Rectangle"/>
            <p:cNvSpPr/>
            <p:nvPr/>
          </p:nvSpPr>
          <p:spPr>
            <a:xfrm>
              <a:off x="60811" y="551599"/>
              <a:ext cx="4766018" cy="318086"/>
            </a:xfrm>
            <a:prstGeom prst="rect">
              <a:avLst/>
            </a:prstGeom>
            <a:noFill/>
            <a:ln w="38100" cap="flat">
              <a:solidFill>
                <a:schemeClr val="accent1"/>
              </a:solidFill>
              <a:prstDash val="solid"/>
              <a:miter lim="800000"/>
            </a:ln>
            <a:effectLst/>
          </p:spPr>
          <p:txBody>
            <a:bodyPr wrap="square" lIns="45719" tIns="45719" rIns="45719" bIns="45719" numCol="1" anchor="ctr">
              <a:noAutofit/>
            </a:bodyPr>
            <a:lstStyle/>
            <a:p>
              <a:endParaRPr/>
            </a:p>
          </p:txBody>
        </p:sp>
        <p:sp>
          <p:nvSpPr>
            <p:cNvPr id="290" name="Rectangle"/>
            <p:cNvSpPr/>
            <p:nvPr/>
          </p:nvSpPr>
          <p:spPr>
            <a:xfrm>
              <a:off x="60811" y="1017207"/>
              <a:ext cx="4766018" cy="318086"/>
            </a:xfrm>
            <a:prstGeom prst="rect">
              <a:avLst/>
            </a:prstGeom>
            <a:noFill/>
            <a:ln w="38100" cap="flat">
              <a:solidFill>
                <a:schemeClr val="accent1"/>
              </a:solidFill>
              <a:prstDash val="solid"/>
              <a:miter lim="800000"/>
            </a:ln>
            <a:effectLst/>
          </p:spPr>
          <p:txBody>
            <a:bodyPr wrap="square" lIns="45719" tIns="45719" rIns="45719" bIns="45719" numCol="1" anchor="ctr">
              <a:noAutofit/>
            </a:bodyPr>
            <a:lstStyle/>
            <a:p>
              <a:endParaRPr/>
            </a:p>
          </p:txBody>
        </p:sp>
        <p:sp>
          <p:nvSpPr>
            <p:cNvPr id="291" name="Rectangle"/>
            <p:cNvSpPr/>
            <p:nvPr/>
          </p:nvSpPr>
          <p:spPr>
            <a:xfrm>
              <a:off x="0" y="0"/>
              <a:ext cx="4887640" cy="1421284"/>
            </a:xfrm>
            <a:prstGeom prst="rect">
              <a:avLst/>
            </a:prstGeom>
            <a:noFill/>
            <a:ln w="38100" cap="flat">
              <a:solidFill>
                <a:srgbClr val="F14C0E"/>
              </a:solidFill>
              <a:prstDash val="solid"/>
              <a:miter lim="800000"/>
            </a:ln>
            <a:effectLst/>
          </p:spPr>
          <p:txBody>
            <a:bodyPr wrap="square" lIns="45719" tIns="45719" rIns="45719" bIns="45719" numCol="1" anchor="ctr">
              <a:noAutofit/>
            </a:bodyPr>
            <a:lstStyle/>
            <a:p>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2" grpId="1"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Title 1"/>
          <p:cNvSpPr txBox="1">
            <a:spLocks noGrp="1"/>
          </p:cNvSpPr>
          <p:nvPr>
            <p:ph type="title"/>
          </p:nvPr>
        </p:nvSpPr>
        <p:spPr>
          <a:xfrm>
            <a:off x="838200" y="18255"/>
            <a:ext cx="10515600" cy="1325563"/>
          </a:xfrm>
          <a:prstGeom prst="rect">
            <a:avLst/>
          </a:prstGeom>
        </p:spPr>
        <p:txBody>
          <a:bodyPr/>
          <a:lstStyle/>
          <a:p>
            <a:r>
              <a:t>Nest Components, Passing State (and setter) as Properties</a:t>
            </a:r>
          </a:p>
        </p:txBody>
      </p:sp>
      <p:sp>
        <p:nvSpPr>
          <p:cNvPr id="297" name="Content Placeholder 2"/>
          <p:cNvSpPr txBox="1">
            <a:spLocks noGrp="1"/>
          </p:cNvSpPr>
          <p:nvPr>
            <p:ph type="body" idx="1"/>
          </p:nvPr>
        </p:nvSpPr>
        <p:spPr>
          <a:xfrm>
            <a:off x="838200" y="1500160"/>
            <a:ext cx="9856621" cy="4765091"/>
          </a:xfrm>
          <a:prstGeom prst="rect">
            <a:avLst/>
          </a:prstGeom>
        </p:spPr>
        <p:txBody>
          <a:bodyPr/>
          <a:lstStyle/>
          <a:p>
            <a:r>
              <a:t>Add a “delete” button inside of each </a:t>
            </a:r>
            <a:r>
              <a:rPr>
                <a:solidFill>
                  <a:srgbClr val="0A52B1"/>
                </a:solidFill>
              </a:rPr>
              <a:t>Hello Message</a:t>
            </a:r>
          </a:p>
          <a:p>
            <a:r>
              <a:t>What should the delete button do? The state with the list of names is stored in the </a:t>
            </a:r>
            <a:r>
              <a:rPr>
                <a:solidFill>
                  <a:srgbClr val="F14C0E"/>
                </a:solidFill>
              </a:rPr>
              <a:t>MultiHellos</a:t>
            </a:r>
            <a:r>
              <a:t> component</a:t>
            </a:r>
          </a:p>
          <a:p>
            <a:r>
              <a:t>Solution: Pass an “onDelete” handler to each </a:t>
            </a:r>
          </a:p>
        </p:txBody>
      </p:sp>
      <p:pic>
        <p:nvPicPr>
          <p:cNvPr id="298" name="Image" descr="Image"/>
          <p:cNvPicPr>
            <a:picLocks noChangeAspect="1"/>
          </p:cNvPicPr>
          <p:nvPr/>
        </p:nvPicPr>
        <p:blipFill>
          <a:blip r:embed="rId3"/>
          <a:stretch>
            <a:fillRect/>
          </a:stretch>
        </p:blipFill>
        <p:spPr>
          <a:xfrm>
            <a:off x="6820986" y="4698584"/>
            <a:ext cx="6719455" cy="3403155"/>
          </a:xfrm>
          <a:prstGeom prst="rect">
            <a:avLst/>
          </a:prstGeom>
          <a:ln w="12700">
            <a:miter lim="400000"/>
          </a:ln>
        </p:spPr>
      </p:pic>
      <p:sp>
        <p:nvSpPr>
          <p:cNvPr id="299" name="Rectangle"/>
          <p:cNvSpPr/>
          <p:nvPr/>
        </p:nvSpPr>
        <p:spPr>
          <a:xfrm>
            <a:off x="7309733" y="5456534"/>
            <a:ext cx="4766018" cy="318086"/>
          </a:xfrm>
          <a:prstGeom prst="rect">
            <a:avLst/>
          </a:prstGeom>
          <a:ln w="38100">
            <a:solidFill>
              <a:schemeClr val="accent1"/>
            </a:solidFill>
            <a:miter/>
          </a:ln>
        </p:spPr>
        <p:txBody>
          <a:bodyPr lIns="45719" rIns="45719" anchor="ctr"/>
          <a:lstStyle/>
          <a:p>
            <a:endParaRPr/>
          </a:p>
        </p:txBody>
      </p:sp>
      <p:sp>
        <p:nvSpPr>
          <p:cNvPr id="300" name="Rectangle"/>
          <p:cNvSpPr/>
          <p:nvPr/>
        </p:nvSpPr>
        <p:spPr>
          <a:xfrm>
            <a:off x="7309733" y="5901807"/>
            <a:ext cx="4766018" cy="318087"/>
          </a:xfrm>
          <a:prstGeom prst="rect">
            <a:avLst/>
          </a:prstGeom>
          <a:ln w="38100">
            <a:solidFill>
              <a:schemeClr val="accent1"/>
            </a:solidFill>
            <a:miter/>
          </a:ln>
        </p:spPr>
        <p:txBody>
          <a:bodyPr lIns="45719" rIns="45719" anchor="ctr"/>
          <a:lstStyle/>
          <a:p>
            <a:endParaRPr/>
          </a:p>
        </p:txBody>
      </p:sp>
      <p:sp>
        <p:nvSpPr>
          <p:cNvPr id="301" name="Rectangle"/>
          <p:cNvSpPr/>
          <p:nvPr/>
        </p:nvSpPr>
        <p:spPr>
          <a:xfrm>
            <a:off x="7309733" y="6367416"/>
            <a:ext cx="4766018" cy="318086"/>
          </a:xfrm>
          <a:prstGeom prst="rect">
            <a:avLst/>
          </a:prstGeom>
          <a:ln w="38100">
            <a:solidFill>
              <a:schemeClr val="accent1"/>
            </a:solidFill>
            <a:miter/>
          </a:ln>
        </p:spPr>
        <p:txBody>
          <a:bodyPr lIns="45719" rIns="45719" anchor="ctr"/>
          <a:lstStyle/>
          <a:p>
            <a:endParaRPr/>
          </a:p>
        </p:txBody>
      </p:sp>
      <p:sp>
        <p:nvSpPr>
          <p:cNvPr id="302" name="Rectangle"/>
          <p:cNvSpPr/>
          <p:nvPr/>
        </p:nvSpPr>
        <p:spPr>
          <a:xfrm>
            <a:off x="7248922" y="5350208"/>
            <a:ext cx="4887640" cy="1421285"/>
          </a:xfrm>
          <a:prstGeom prst="rect">
            <a:avLst/>
          </a:prstGeom>
          <a:ln w="38100">
            <a:solidFill>
              <a:srgbClr val="F14C0E"/>
            </a:solidFill>
            <a:miter/>
          </a:ln>
        </p:spPr>
        <p:txBody>
          <a:bodyPr lIns="45719" rIns="45719" anchor="ctr"/>
          <a:lstStyle/>
          <a:p>
            <a:endParaRPr/>
          </a:p>
        </p:txBody>
      </p:sp>
      <p:sp>
        <p:nvSpPr>
          <p:cNvPr id="303" name="export function MultiHellos() {…"/>
          <p:cNvSpPr txBox="1"/>
          <p:nvPr/>
        </p:nvSpPr>
        <p:spPr>
          <a:xfrm>
            <a:off x="148486" y="3289291"/>
            <a:ext cx="8784733" cy="3139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1700">
                <a:solidFill>
                  <a:srgbClr val="011480"/>
                </a:solidFill>
                <a:latin typeface="Courier"/>
                <a:ea typeface="Courier"/>
                <a:cs typeface="Courier"/>
                <a:sym typeface="Courier"/>
              </a:defRPr>
            </a:pPr>
            <a:r>
              <a:t>export function </a:t>
            </a:r>
            <a:r>
              <a:rPr i="1">
                <a:solidFill>
                  <a:srgbClr val="272727"/>
                </a:solidFill>
              </a:rPr>
              <a:t>MultiHellos</a:t>
            </a:r>
            <a:r>
              <a:rPr>
                <a:solidFill>
                  <a:srgbClr val="272727"/>
                </a:solidFill>
              </a:rPr>
              <a:t>() {</a:t>
            </a:r>
          </a:p>
          <a:p>
            <a:pPr defTabSz="457200">
              <a:defRPr sz="1700">
                <a:solidFill>
                  <a:srgbClr val="272727"/>
                </a:solidFill>
                <a:latin typeface="Courier"/>
                <a:ea typeface="Courier"/>
                <a:cs typeface="Courier"/>
                <a:sym typeface="Courier"/>
              </a:defRPr>
            </a:pPr>
            <a:r>
              <a:t>  </a:t>
            </a:r>
            <a:r>
              <a:rPr>
                <a:solidFill>
                  <a:srgbClr val="011480"/>
                </a:solidFill>
              </a:rPr>
              <a:t>const </a:t>
            </a:r>
            <a:r>
              <a:t>[</a:t>
            </a:r>
            <a:r>
              <a:rPr>
                <a:solidFill>
                  <a:srgbClr val="458383"/>
                </a:solidFill>
              </a:rPr>
              <a:t>names</a:t>
            </a:r>
            <a:r>
              <a:t>, </a:t>
            </a:r>
            <a:r>
              <a:rPr>
                <a:solidFill>
                  <a:srgbClr val="000000"/>
                </a:solidFill>
              </a:rPr>
              <a:t>setNames</a:t>
            </a:r>
            <a:r>
              <a:t>] = </a:t>
            </a:r>
            <a:r>
              <a:rPr i="1"/>
              <a:t>useState</a:t>
            </a:r>
            <a:r>
              <a:t>([</a:t>
            </a:r>
            <a:r>
              <a:rPr>
                <a:solidFill>
                  <a:srgbClr val="00733B"/>
                </a:solidFill>
              </a:rPr>
              <a:t>"Ripley"</a:t>
            </a:r>
            <a:r>
              <a:t>, </a:t>
            </a:r>
            <a:r>
              <a:rPr>
                <a:solidFill>
                  <a:srgbClr val="00733B"/>
                </a:solidFill>
              </a:rPr>
              <a:t>"Avery"</a:t>
            </a:r>
            <a:r>
              <a:t>, </a:t>
            </a:r>
            <a:r>
              <a:rPr>
                <a:solidFill>
                  <a:srgbClr val="00733B"/>
                </a:solidFill>
              </a:rPr>
              <a:t>"Calin"</a:t>
            </a:r>
            <a:r>
              <a:t>]);</a:t>
            </a:r>
          </a:p>
          <a:p>
            <a:pPr defTabSz="457200">
              <a:defRPr sz="1700">
                <a:solidFill>
                  <a:srgbClr val="011480"/>
                </a:solidFill>
                <a:latin typeface="Courier"/>
                <a:ea typeface="Courier"/>
                <a:cs typeface="Courier"/>
                <a:sym typeface="Courier"/>
              </a:defRPr>
            </a:pPr>
            <a:r>
              <a:rPr>
                <a:solidFill>
                  <a:srgbClr val="272727"/>
                </a:solidFill>
              </a:rPr>
              <a:t>  </a:t>
            </a:r>
            <a:r>
              <a:t>return </a:t>
            </a:r>
            <a:r>
              <a:rPr>
                <a:solidFill>
                  <a:srgbClr val="272727"/>
                </a:solidFill>
              </a:rPr>
              <a:t>(&lt;</a:t>
            </a:r>
            <a:r>
              <a:t>div</a:t>
            </a:r>
            <a:r>
              <a:rPr>
                <a:solidFill>
                  <a:srgbClr val="272727"/>
                </a:solidFill>
              </a:rPr>
              <a:t>&gt;</a:t>
            </a:r>
          </a:p>
          <a:p>
            <a:pPr defTabSz="457200">
              <a:defRPr sz="1700">
                <a:solidFill>
                  <a:srgbClr val="272727"/>
                </a:solidFill>
                <a:latin typeface="Courier"/>
                <a:ea typeface="Courier"/>
                <a:cs typeface="Courier"/>
                <a:sym typeface="Courier"/>
              </a:defRPr>
            </a:pPr>
            <a:r>
              <a:t>      {</a:t>
            </a:r>
            <a:r>
              <a:rPr>
                <a:solidFill>
                  <a:srgbClr val="458383"/>
                </a:solidFill>
              </a:rPr>
              <a:t>names</a:t>
            </a:r>
            <a:r>
              <a:t>.</a:t>
            </a:r>
            <a:r>
              <a:rPr>
                <a:solidFill>
                  <a:srgbClr val="7A7A43"/>
                </a:solidFill>
              </a:rPr>
              <a:t>map</a:t>
            </a:r>
            <a:r>
              <a:t>((eachName) =&gt; (</a:t>
            </a:r>
          </a:p>
          <a:p>
            <a:pPr defTabSz="457200">
              <a:defRPr sz="1700">
                <a:solidFill>
                  <a:srgbClr val="011480"/>
                </a:solidFill>
                <a:latin typeface="Courier"/>
                <a:ea typeface="Courier"/>
                <a:cs typeface="Courier"/>
                <a:sym typeface="Courier"/>
              </a:defRPr>
            </a:pPr>
            <a:r>
              <a:rPr>
                <a:solidFill>
                  <a:srgbClr val="272727"/>
                </a:solidFill>
              </a:rPr>
              <a:t>          &lt;</a:t>
            </a:r>
            <a:r>
              <a:t>PersonalizedLikableDeletableHello </a:t>
            </a:r>
            <a:r>
              <a:rPr>
                <a:solidFill>
                  <a:srgbClr val="0073E6"/>
                </a:solidFill>
              </a:rPr>
              <a:t>name</a:t>
            </a:r>
            <a:r>
              <a:rPr>
                <a:solidFill>
                  <a:srgbClr val="00733B"/>
                </a:solidFill>
              </a:rPr>
              <a:t>=</a:t>
            </a:r>
            <a:r>
              <a:rPr>
                <a:solidFill>
                  <a:srgbClr val="272727"/>
                </a:solidFill>
              </a:rPr>
              <a:t>{eachName}</a:t>
            </a:r>
          </a:p>
          <a:p>
            <a:pPr defTabSz="457200">
              <a:defRPr sz="1700">
                <a:solidFill>
                  <a:srgbClr val="272727"/>
                </a:solidFill>
                <a:latin typeface="Courier"/>
                <a:ea typeface="Courier"/>
                <a:cs typeface="Courier"/>
                <a:sym typeface="Courier"/>
              </a:defRPr>
            </a:pPr>
            <a:r>
              <a:t>          </a:t>
            </a:r>
            <a:r>
              <a:rPr>
                <a:solidFill>
                  <a:srgbClr val="0073E6"/>
                </a:solidFill>
              </a:rPr>
              <a:t>onDelete</a:t>
            </a:r>
            <a:r>
              <a:rPr>
                <a:solidFill>
                  <a:srgbClr val="00733B"/>
                </a:solidFill>
              </a:rPr>
              <a:t>=</a:t>
            </a:r>
            <a:r>
              <a:t>{()=&gt; </a:t>
            </a:r>
            <a:r>
              <a:rPr>
                <a:solidFill>
                  <a:srgbClr val="000000"/>
                </a:solidFill>
              </a:rPr>
              <a:t>setNames</a:t>
            </a:r>
            <a:r>
              <a:t>(</a:t>
            </a:r>
            <a:r>
              <a:rPr>
                <a:solidFill>
                  <a:srgbClr val="458383"/>
                </a:solidFill>
              </a:rPr>
              <a:t>names</a:t>
            </a:r>
            <a:r>
              <a:t>.</a:t>
            </a:r>
            <a:r>
              <a:rPr>
                <a:solidFill>
                  <a:srgbClr val="7A7A43"/>
                </a:solidFill>
              </a:rPr>
              <a:t>filter</a:t>
            </a:r>
            <a:r>
              <a:t>(</a:t>
            </a:r>
          </a:p>
          <a:p>
            <a:pPr defTabSz="457200">
              <a:defRPr sz="1700">
                <a:solidFill>
                  <a:srgbClr val="272727"/>
                </a:solidFill>
                <a:latin typeface="Courier"/>
                <a:ea typeface="Courier"/>
                <a:cs typeface="Courier"/>
                <a:sym typeface="Courier"/>
              </a:defRPr>
            </a:pPr>
            <a:r>
              <a:t>         filteredName =&gt; filteredName !== eachName))}/&gt;</a:t>
            </a:r>
          </a:p>
          <a:p>
            <a:pPr defTabSz="457200">
              <a:defRPr sz="1700">
                <a:solidFill>
                  <a:srgbClr val="272727"/>
                </a:solidFill>
                <a:latin typeface="Courier"/>
                <a:ea typeface="Courier"/>
                <a:cs typeface="Courier"/>
                <a:sym typeface="Courier"/>
              </a:defRPr>
            </a:pPr>
            <a:r>
              <a:t>      ))}</a:t>
            </a:r>
          </a:p>
          <a:p>
            <a:pPr defTabSz="457200">
              <a:defRPr sz="1700">
                <a:solidFill>
                  <a:srgbClr val="272727"/>
                </a:solidFill>
                <a:latin typeface="Courier"/>
                <a:ea typeface="Courier"/>
                <a:cs typeface="Courier"/>
                <a:sym typeface="Courier"/>
              </a:defRPr>
            </a:pPr>
            <a:r>
              <a:t>      &lt;/</a:t>
            </a:r>
            <a:r>
              <a:rPr>
                <a:solidFill>
                  <a:srgbClr val="011480"/>
                </a:solidFill>
              </a:rPr>
              <a:t>div</a:t>
            </a:r>
            <a:r>
              <a:t>&gt;</a:t>
            </a:r>
          </a:p>
          <a:p>
            <a:pPr defTabSz="457200">
              <a:defRPr sz="1700">
                <a:solidFill>
                  <a:srgbClr val="272727"/>
                </a:solidFill>
                <a:latin typeface="Courier"/>
                <a:ea typeface="Courier"/>
                <a:cs typeface="Courier"/>
                <a:sym typeface="Courier"/>
              </a:defRPr>
            </a:pPr>
            <a:r>
              <a:t>  );</a:t>
            </a:r>
          </a:p>
          <a:p>
            <a:pPr defTabSz="457200">
              <a:defRPr sz="1700">
                <a:solidFill>
                  <a:srgbClr val="272727"/>
                </a:solidFill>
                <a:latin typeface="Courier"/>
                <a:ea typeface="Courier"/>
                <a:cs typeface="Courier"/>
                <a:sym typeface="Courier"/>
              </a:defRPr>
            </a:pPr>
            <a:r>
              <a:t>}</a:t>
            </a:r>
          </a:p>
        </p:txBody>
      </p:sp>
      <p:sp>
        <p:nvSpPr>
          <p:cNvPr id="304" name="Do not reference this slide for study (spoiler alert!)"/>
          <p:cNvSpPr txBox="1"/>
          <p:nvPr/>
        </p:nvSpPr>
        <p:spPr>
          <a:xfrm>
            <a:off x="58646" y="6528721"/>
            <a:ext cx="5226464" cy="25820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1300"/>
            </a:lvl1pPr>
          </a:lstStyle>
          <a:p>
            <a:r>
              <a:t>Do not reference this slide for study (spoiler alert!)</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 name="Title 1"/>
          <p:cNvSpPr txBox="1">
            <a:spLocks noGrp="1"/>
          </p:cNvSpPr>
          <p:nvPr>
            <p:ph type="title"/>
          </p:nvPr>
        </p:nvSpPr>
        <p:spPr>
          <a:xfrm>
            <a:off x="838200" y="18255"/>
            <a:ext cx="10515600" cy="1325563"/>
          </a:xfrm>
          <a:prstGeom prst="rect">
            <a:avLst/>
          </a:prstGeom>
        </p:spPr>
        <p:txBody>
          <a:bodyPr/>
          <a:lstStyle/>
          <a:p>
            <a:r>
              <a:t>Testing the “Delete” button</a:t>
            </a:r>
          </a:p>
        </p:txBody>
      </p:sp>
      <p:sp>
        <p:nvSpPr>
          <p:cNvPr id="309" name="export function MultiHellos() {…"/>
          <p:cNvSpPr txBox="1"/>
          <p:nvPr/>
        </p:nvSpPr>
        <p:spPr>
          <a:xfrm>
            <a:off x="850088" y="1514298"/>
            <a:ext cx="8784734" cy="3139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1700">
                <a:solidFill>
                  <a:srgbClr val="011480"/>
                </a:solidFill>
                <a:latin typeface="Courier"/>
                <a:ea typeface="Courier"/>
                <a:cs typeface="Courier"/>
                <a:sym typeface="Courier"/>
              </a:defRPr>
            </a:pPr>
            <a:r>
              <a:t>export function </a:t>
            </a:r>
            <a:r>
              <a:rPr i="1">
                <a:solidFill>
                  <a:srgbClr val="272727"/>
                </a:solidFill>
              </a:rPr>
              <a:t>MultiHellos</a:t>
            </a:r>
            <a:r>
              <a:rPr>
                <a:solidFill>
                  <a:srgbClr val="272727"/>
                </a:solidFill>
              </a:rPr>
              <a:t>() {</a:t>
            </a:r>
          </a:p>
          <a:p>
            <a:pPr defTabSz="457200">
              <a:defRPr sz="1700">
                <a:solidFill>
                  <a:srgbClr val="272727"/>
                </a:solidFill>
                <a:latin typeface="Courier"/>
                <a:ea typeface="Courier"/>
                <a:cs typeface="Courier"/>
                <a:sym typeface="Courier"/>
              </a:defRPr>
            </a:pPr>
            <a:r>
              <a:t>  </a:t>
            </a:r>
            <a:r>
              <a:rPr>
                <a:solidFill>
                  <a:srgbClr val="011480"/>
                </a:solidFill>
              </a:rPr>
              <a:t>const </a:t>
            </a:r>
            <a:r>
              <a:t>[</a:t>
            </a:r>
            <a:r>
              <a:rPr>
                <a:solidFill>
                  <a:srgbClr val="458383"/>
                </a:solidFill>
              </a:rPr>
              <a:t>names</a:t>
            </a:r>
            <a:r>
              <a:t>, </a:t>
            </a:r>
            <a:r>
              <a:rPr>
                <a:solidFill>
                  <a:srgbClr val="000000"/>
                </a:solidFill>
              </a:rPr>
              <a:t>setNames</a:t>
            </a:r>
            <a:r>
              <a:t>] = </a:t>
            </a:r>
            <a:r>
              <a:rPr i="1"/>
              <a:t>useState</a:t>
            </a:r>
            <a:r>
              <a:t>([</a:t>
            </a:r>
            <a:r>
              <a:rPr>
                <a:solidFill>
                  <a:srgbClr val="00733B"/>
                </a:solidFill>
              </a:rPr>
              <a:t>"Ripley"</a:t>
            </a:r>
            <a:r>
              <a:t>, </a:t>
            </a:r>
            <a:r>
              <a:rPr>
                <a:solidFill>
                  <a:srgbClr val="00733B"/>
                </a:solidFill>
              </a:rPr>
              <a:t>"Avery"</a:t>
            </a:r>
            <a:r>
              <a:t>, </a:t>
            </a:r>
            <a:r>
              <a:rPr>
                <a:solidFill>
                  <a:srgbClr val="00733B"/>
                </a:solidFill>
              </a:rPr>
              <a:t>"Calin"</a:t>
            </a:r>
            <a:r>
              <a:t>]);</a:t>
            </a:r>
          </a:p>
          <a:p>
            <a:pPr defTabSz="457200">
              <a:defRPr sz="1700">
                <a:solidFill>
                  <a:srgbClr val="011480"/>
                </a:solidFill>
                <a:latin typeface="Courier"/>
                <a:ea typeface="Courier"/>
                <a:cs typeface="Courier"/>
                <a:sym typeface="Courier"/>
              </a:defRPr>
            </a:pPr>
            <a:r>
              <a:rPr>
                <a:solidFill>
                  <a:srgbClr val="272727"/>
                </a:solidFill>
              </a:rPr>
              <a:t>  </a:t>
            </a:r>
            <a:r>
              <a:t>return </a:t>
            </a:r>
            <a:r>
              <a:rPr>
                <a:solidFill>
                  <a:srgbClr val="272727"/>
                </a:solidFill>
              </a:rPr>
              <a:t>(&lt;</a:t>
            </a:r>
            <a:r>
              <a:t>div</a:t>
            </a:r>
            <a:r>
              <a:rPr>
                <a:solidFill>
                  <a:srgbClr val="272727"/>
                </a:solidFill>
              </a:rPr>
              <a:t>&gt;</a:t>
            </a:r>
          </a:p>
          <a:p>
            <a:pPr defTabSz="457200">
              <a:defRPr sz="1700">
                <a:solidFill>
                  <a:srgbClr val="272727"/>
                </a:solidFill>
                <a:latin typeface="Courier"/>
                <a:ea typeface="Courier"/>
                <a:cs typeface="Courier"/>
                <a:sym typeface="Courier"/>
              </a:defRPr>
            </a:pPr>
            <a:r>
              <a:t>      {</a:t>
            </a:r>
            <a:r>
              <a:rPr>
                <a:solidFill>
                  <a:srgbClr val="458383"/>
                </a:solidFill>
              </a:rPr>
              <a:t>names</a:t>
            </a:r>
            <a:r>
              <a:t>.</a:t>
            </a:r>
            <a:r>
              <a:rPr>
                <a:solidFill>
                  <a:srgbClr val="7A7A43"/>
                </a:solidFill>
              </a:rPr>
              <a:t>map</a:t>
            </a:r>
            <a:r>
              <a:t>((eachName) =&gt; (</a:t>
            </a:r>
          </a:p>
          <a:p>
            <a:pPr defTabSz="457200">
              <a:defRPr sz="1700">
                <a:solidFill>
                  <a:srgbClr val="011480"/>
                </a:solidFill>
                <a:latin typeface="Courier"/>
                <a:ea typeface="Courier"/>
                <a:cs typeface="Courier"/>
                <a:sym typeface="Courier"/>
              </a:defRPr>
            </a:pPr>
            <a:r>
              <a:rPr>
                <a:solidFill>
                  <a:srgbClr val="272727"/>
                </a:solidFill>
              </a:rPr>
              <a:t>          &lt;</a:t>
            </a:r>
            <a:r>
              <a:t>PersonalizedLikableDeletableHello </a:t>
            </a:r>
            <a:r>
              <a:rPr>
                <a:solidFill>
                  <a:srgbClr val="0073E6"/>
                </a:solidFill>
              </a:rPr>
              <a:t>name</a:t>
            </a:r>
            <a:r>
              <a:rPr>
                <a:solidFill>
                  <a:srgbClr val="00733B"/>
                </a:solidFill>
              </a:rPr>
              <a:t>=</a:t>
            </a:r>
            <a:r>
              <a:rPr>
                <a:solidFill>
                  <a:srgbClr val="272727"/>
                </a:solidFill>
              </a:rPr>
              <a:t>{eachName}</a:t>
            </a:r>
          </a:p>
          <a:p>
            <a:pPr defTabSz="457200">
              <a:defRPr sz="1700">
                <a:solidFill>
                  <a:srgbClr val="272727"/>
                </a:solidFill>
                <a:latin typeface="Courier"/>
                <a:ea typeface="Courier"/>
                <a:cs typeface="Courier"/>
                <a:sym typeface="Courier"/>
              </a:defRPr>
            </a:pPr>
            <a:r>
              <a:t>          </a:t>
            </a:r>
            <a:r>
              <a:rPr>
                <a:solidFill>
                  <a:srgbClr val="0073E6"/>
                </a:solidFill>
              </a:rPr>
              <a:t>onDelete</a:t>
            </a:r>
            <a:r>
              <a:rPr>
                <a:solidFill>
                  <a:srgbClr val="00733B"/>
                </a:solidFill>
              </a:rPr>
              <a:t>=</a:t>
            </a:r>
            <a:r>
              <a:t>{()=&gt; </a:t>
            </a:r>
            <a:r>
              <a:rPr>
                <a:solidFill>
                  <a:srgbClr val="000000"/>
                </a:solidFill>
              </a:rPr>
              <a:t>setNames</a:t>
            </a:r>
            <a:r>
              <a:t>(</a:t>
            </a:r>
            <a:r>
              <a:rPr>
                <a:solidFill>
                  <a:srgbClr val="458383"/>
                </a:solidFill>
              </a:rPr>
              <a:t>names</a:t>
            </a:r>
            <a:r>
              <a:t>.</a:t>
            </a:r>
            <a:r>
              <a:rPr>
                <a:solidFill>
                  <a:srgbClr val="7A7A43"/>
                </a:solidFill>
              </a:rPr>
              <a:t>filter</a:t>
            </a:r>
            <a:r>
              <a:t>(</a:t>
            </a:r>
          </a:p>
          <a:p>
            <a:pPr defTabSz="457200">
              <a:defRPr sz="1700">
                <a:solidFill>
                  <a:srgbClr val="272727"/>
                </a:solidFill>
                <a:latin typeface="Courier"/>
                <a:ea typeface="Courier"/>
                <a:cs typeface="Courier"/>
                <a:sym typeface="Courier"/>
              </a:defRPr>
            </a:pPr>
            <a:r>
              <a:t>         filteredName =&gt; filteredName !== eachName))}/&gt;</a:t>
            </a:r>
          </a:p>
          <a:p>
            <a:pPr defTabSz="457200">
              <a:defRPr sz="1700">
                <a:solidFill>
                  <a:srgbClr val="272727"/>
                </a:solidFill>
                <a:latin typeface="Courier"/>
                <a:ea typeface="Courier"/>
                <a:cs typeface="Courier"/>
                <a:sym typeface="Courier"/>
              </a:defRPr>
            </a:pPr>
            <a:r>
              <a:t>      ))}</a:t>
            </a:r>
          </a:p>
          <a:p>
            <a:pPr defTabSz="457200">
              <a:defRPr sz="1700">
                <a:solidFill>
                  <a:srgbClr val="272727"/>
                </a:solidFill>
                <a:latin typeface="Courier"/>
                <a:ea typeface="Courier"/>
                <a:cs typeface="Courier"/>
                <a:sym typeface="Courier"/>
              </a:defRPr>
            </a:pPr>
            <a:r>
              <a:t>      &lt;/</a:t>
            </a:r>
            <a:r>
              <a:rPr>
                <a:solidFill>
                  <a:srgbClr val="011480"/>
                </a:solidFill>
              </a:rPr>
              <a:t>div</a:t>
            </a:r>
            <a:r>
              <a:t>&gt;</a:t>
            </a:r>
          </a:p>
          <a:p>
            <a:pPr defTabSz="457200">
              <a:defRPr sz="1700">
                <a:solidFill>
                  <a:srgbClr val="272727"/>
                </a:solidFill>
                <a:latin typeface="Courier"/>
                <a:ea typeface="Courier"/>
                <a:cs typeface="Courier"/>
                <a:sym typeface="Courier"/>
              </a:defRPr>
            </a:pPr>
            <a:r>
              <a:t>  );</a:t>
            </a:r>
          </a:p>
          <a:p>
            <a:pPr defTabSz="457200">
              <a:defRPr sz="1700">
                <a:solidFill>
                  <a:srgbClr val="272727"/>
                </a:solidFill>
                <a:latin typeface="Courier"/>
                <a:ea typeface="Courier"/>
                <a:cs typeface="Courier"/>
                <a:sym typeface="Courier"/>
              </a:defRPr>
            </a:pPr>
            <a:r>
              <a:t>}</a:t>
            </a:r>
          </a:p>
        </p:txBody>
      </p:sp>
      <p:pic>
        <p:nvPicPr>
          <p:cNvPr id="310" name="delete-no-like.gif" descr="delete-no-like.gif"/>
          <p:cNvPicPr>
            <a:picLocks/>
          </p:cNvPicPr>
          <p:nvPr/>
        </p:nvPicPr>
        <p:blipFill>
          <a:blip r:embed="rId3"/>
          <a:stretch>
            <a:fillRect/>
          </a:stretch>
        </p:blipFill>
        <p:spPr>
          <a:xfrm>
            <a:off x="1145250" y="4112906"/>
            <a:ext cx="9901500" cy="3973315"/>
          </a:xfrm>
          <a:prstGeom prst="rect">
            <a:avLst/>
          </a:prstGeom>
          <a:ln w="12700">
            <a:miter lim="400000"/>
          </a:ln>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Title 1"/>
          <p:cNvSpPr txBox="1">
            <a:spLocks noGrp="1"/>
          </p:cNvSpPr>
          <p:nvPr>
            <p:ph type="title"/>
          </p:nvPr>
        </p:nvSpPr>
        <p:spPr>
          <a:xfrm>
            <a:off x="838200" y="18255"/>
            <a:ext cx="10515600" cy="1325563"/>
          </a:xfrm>
          <a:prstGeom prst="rect">
            <a:avLst/>
          </a:prstGeom>
        </p:spPr>
        <p:txBody>
          <a:bodyPr/>
          <a:lstStyle/>
          <a:p>
            <a:r>
              <a:t>Testing the Delete AND Like Buttons</a:t>
            </a:r>
          </a:p>
        </p:txBody>
      </p:sp>
      <p:sp>
        <p:nvSpPr>
          <p:cNvPr id="315" name="export function MultiHellos() {…"/>
          <p:cNvSpPr txBox="1"/>
          <p:nvPr/>
        </p:nvSpPr>
        <p:spPr>
          <a:xfrm>
            <a:off x="850088" y="1514298"/>
            <a:ext cx="8784734" cy="3139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1700">
                <a:solidFill>
                  <a:srgbClr val="011480"/>
                </a:solidFill>
                <a:latin typeface="Courier"/>
                <a:ea typeface="Courier"/>
                <a:cs typeface="Courier"/>
                <a:sym typeface="Courier"/>
              </a:defRPr>
            </a:pPr>
            <a:r>
              <a:t>export function </a:t>
            </a:r>
            <a:r>
              <a:rPr i="1">
                <a:solidFill>
                  <a:srgbClr val="272727"/>
                </a:solidFill>
              </a:rPr>
              <a:t>MultiHellos</a:t>
            </a:r>
            <a:r>
              <a:rPr>
                <a:solidFill>
                  <a:srgbClr val="272727"/>
                </a:solidFill>
              </a:rPr>
              <a:t>() {</a:t>
            </a:r>
          </a:p>
          <a:p>
            <a:pPr defTabSz="457200">
              <a:defRPr sz="1700">
                <a:solidFill>
                  <a:srgbClr val="272727"/>
                </a:solidFill>
                <a:latin typeface="Courier"/>
                <a:ea typeface="Courier"/>
                <a:cs typeface="Courier"/>
                <a:sym typeface="Courier"/>
              </a:defRPr>
            </a:pPr>
            <a:r>
              <a:t>  </a:t>
            </a:r>
            <a:r>
              <a:rPr>
                <a:solidFill>
                  <a:srgbClr val="011480"/>
                </a:solidFill>
              </a:rPr>
              <a:t>const </a:t>
            </a:r>
            <a:r>
              <a:t>[</a:t>
            </a:r>
            <a:r>
              <a:rPr>
                <a:solidFill>
                  <a:srgbClr val="458383"/>
                </a:solidFill>
              </a:rPr>
              <a:t>names</a:t>
            </a:r>
            <a:r>
              <a:t>, </a:t>
            </a:r>
            <a:r>
              <a:rPr>
                <a:solidFill>
                  <a:srgbClr val="000000"/>
                </a:solidFill>
              </a:rPr>
              <a:t>setNames</a:t>
            </a:r>
            <a:r>
              <a:t>] = </a:t>
            </a:r>
            <a:r>
              <a:rPr i="1"/>
              <a:t>useState</a:t>
            </a:r>
            <a:r>
              <a:t>([</a:t>
            </a:r>
            <a:r>
              <a:rPr>
                <a:solidFill>
                  <a:srgbClr val="00733B"/>
                </a:solidFill>
              </a:rPr>
              <a:t>"Ripley"</a:t>
            </a:r>
            <a:r>
              <a:t>, </a:t>
            </a:r>
            <a:r>
              <a:rPr>
                <a:solidFill>
                  <a:srgbClr val="00733B"/>
                </a:solidFill>
              </a:rPr>
              <a:t>"Avery"</a:t>
            </a:r>
            <a:r>
              <a:t>, </a:t>
            </a:r>
            <a:r>
              <a:rPr>
                <a:solidFill>
                  <a:srgbClr val="00733B"/>
                </a:solidFill>
              </a:rPr>
              <a:t>"Calin"</a:t>
            </a:r>
            <a:r>
              <a:t>]);</a:t>
            </a:r>
          </a:p>
          <a:p>
            <a:pPr defTabSz="457200">
              <a:defRPr sz="1700">
                <a:solidFill>
                  <a:srgbClr val="011480"/>
                </a:solidFill>
                <a:latin typeface="Courier"/>
                <a:ea typeface="Courier"/>
                <a:cs typeface="Courier"/>
                <a:sym typeface="Courier"/>
              </a:defRPr>
            </a:pPr>
            <a:r>
              <a:rPr>
                <a:solidFill>
                  <a:srgbClr val="272727"/>
                </a:solidFill>
              </a:rPr>
              <a:t>  </a:t>
            </a:r>
            <a:r>
              <a:t>return </a:t>
            </a:r>
            <a:r>
              <a:rPr>
                <a:solidFill>
                  <a:srgbClr val="272727"/>
                </a:solidFill>
              </a:rPr>
              <a:t>(&lt;</a:t>
            </a:r>
            <a:r>
              <a:t>div</a:t>
            </a:r>
            <a:r>
              <a:rPr>
                <a:solidFill>
                  <a:srgbClr val="272727"/>
                </a:solidFill>
              </a:rPr>
              <a:t>&gt;</a:t>
            </a:r>
          </a:p>
          <a:p>
            <a:pPr defTabSz="457200">
              <a:defRPr sz="1700">
                <a:solidFill>
                  <a:srgbClr val="272727"/>
                </a:solidFill>
                <a:latin typeface="Courier"/>
                <a:ea typeface="Courier"/>
                <a:cs typeface="Courier"/>
                <a:sym typeface="Courier"/>
              </a:defRPr>
            </a:pPr>
            <a:r>
              <a:t>      {</a:t>
            </a:r>
            <a:r>
              <a:rPr>
                <a:solidFill>
                  <a:srgbClr val="458383"/>
                </a:solidFill>
              </a:rPr>
              <a:t>names</a:t>
            </a:r>
            <a:r>
              <a:t>.</a:t>
            </a:r>
            <a:r>
              <a:rPr>
                <a:solidFill>
                  <a:srgbClr val="7A7A43"/>
                </a:solidFill>
              </a:rPr>
              <a:t>map</a:t>
            </a:r>
            <a:r>
              <a:t>((eachName) =&gt; (</a:t>
            </a:r>
          </a:p>
          <a:p>
            <a:pPr defTabSz="457200">
              <a:defRPr sz="1700">
                <a:solidFill>
                  <a:srgbClr val="011480"/>
                </a:solidFill>
                <a:latin typeface="Courier"/>
                <a:ea typeface="Courier"/>
                <a:cs typeface="Courier"/>
                <a:sym typeface="Courier"/>
              </a:defRPr>
            </a:pPr>
            <a:r>
              <a:rPr>
                <a:solidFill>
                  <a:srgbClr val="272727"/>
                </a:solidFill>
              </a:rPr>
              <a:t>          &lt;</a:t>
            </a:r>
            <a:r>
              <a:t>PersonalizedLikableDeletableHello </a:t>
            </a:r>
            <a:r>
              <a:rPr>
                <a:solidFill>
                  <a:srgbClr val="0073E6"/>
                </a:solidFill>
              </a:rPr>
              <a:t>name</a:t>
            </a:r>
            <a:r>
              <a:rPr>
                <a:solidFill>
                  <a:srgbClr val="00733B"/>
                </a:solidFill>
              </a:rPr>
              <a:t>=</a:t>
            </a:r>
            <a:r>
              <a:rPr>
                <a:solidFill>
                  <a:srgbClr val="272727"/>
                </a:solidFill>
              </a:rPr>
              <a:t>{eachName}</a:t>
            </a:r>
          </a:p>
          <a:p>
            <a:pPr defTabSz="457200">
              <a:defRPr sz="1700">
                <a:solidFill>
                  <a:srgbClr val="272727"/>
                </a:solidFill>
                <a:latin typeface="Courier"/>
                <a:ea typeface="Courier"/>
                <a:cs typeface="Courier"/>
                <a:sym typeface="Courier"/>
              </a:defRPr>
            </a:pPr>
            <a:r>
              <a:t>          </a:t>
            </a:r>
            <a:r>
              <a:rPr>
                <a:solidFill>
                  <a:srgbClr val="0073E6"/>
                </a:solidFill>
              </a:rPr>
              <a:t>onDelete</a:t>
            </a:r>
            <a:r>
              <a:rPr>
                <a:solidFill>
                  <a:srgbClr val="00733B"/>
                </a:solidFill>
              </a:rPr>
              <a:t>=</a:t>
            </a:r>
            <a:r>
              <a:t>{()=&gt; </a:t>
            </a:r>
            <a:r>
              <a:rPr>
                <a:solidFill>
                  <a:srgbClr val="000000"/>
                </a:solidFill>
              </a:rPr>
              <a:t>setNames</a:t>
            </a:r>
            <a:r>
              <a:t>(</a:t>
            </a:r>
            <a:r>
              <a:rPr>
                <a:solidFill>
                  <a:srgbClr val="458383"/>
                </a:solidFill>
              </a:rPr>
              <a:t>names</a:t>
            </a:r>
            <a:r>
              <a:t>.</a:t>
            </a:r>
            <a:r>
              <a:rPr>
                <a:solidFill>
                  <a:srgbClr val="7A7A43"/>
                </a:solidFill>
              </a:rPr>
              <a:t>filter</a:t>
            </a:r>
            <a:r>
              <a:t>(</a:t>
            </a:r>
          </a:p>
          <a:p>
            <a:pPr defTabSz="457200">
              <a:defRPr sz="1700">
                <a:solidFill>
                  <a:srgbClr val="272727"/>
                </a:solidFill>
                <a:latin typeface="Courier"/>
                <a:ea typeface="Courier"/>
                <a:cs typeface="Courier"/>
                <a:sym typeface="Courier"/>
              </a:defRPr>
            </a:pPr>
            <a:r>
              <a:t>         filteredName =&gt; filteredName !== eachName))}/&gt;</a:t>
            </a:r>
          </a:p>
          <a:p>
            <a:pPr defTabSz="457200">
              <a:defRPr sz="1700">
                <a:solidFill>
                  <a:srgbClr val="272727"/>
                </a:solidFill>
                <a:latin typeface="Courier"/>
                <a:ea typeface="Courier"/>
                <a:cs typeface="Courier"/>
                <a:sym typeface="Courier"/>
              </a:defRPr>
            </a:pPr>
            <a:r>
              <a:t>      ))}</a:t>
            </a:r>
          </a:p>
          <a:p>
            <a:pPr defTabSz="457200">
              <a:defRPr sz="1700">
                <a:solidFill>
                  <a:srgbClr val="272727"/>
                </a:solidFill>
                <a:latin typeface="Courier"/>
                <a:ea typeface="Courier"/>
                <a:cs typeface="Courier"/>
                <a:sym typeface="Courier"/>
              </a:defRPr>
            </a:pPr>
            <a:r>
              <a:t>      &lt;/</a:t>
            </a:r>
            <a:r>
              <a:rPr>
                <a:solidFill>
                  <a:srgbClr val="011480"/>
                </a:solidFill>
              </a:rPr>
              <a:t>div</a:t>
            </a:r>
            <a:r>
              <a:t>&gt;</a:t>
            </a:r>
          </a:p>
          <a:p>
            <a:pPr defTabSz="457200">
              <a:defRPr sz="1700">
                <a:solidFill>
                  <a:srgbClr val="272727"/>
                </a:solidFill>
                <a:latin typeface="Courier"/>
                <a:ea typeface="Courier"/>
                <a:cs typeface="Courier"/>
                <a:sym typeface="Courier"/>
              </a:defRPr>
            </a:pPr>
            <a:r>
              <a:t>  );</a:t>
            </a:r>
          </a:p>
          <a:p>
            <a:pPr defTabSz="457200">
              <a:defRPr sz="1700">
                <a:solidFill>
                  <a:srgbClr val="272727"/>
                </a:solidFill>
                <a:latin typeface="Courier"/>
                <a:ea typeface="Courier"/>
                <a:cs typeface="Courier"/>
                <a:sym typeface="Courier"/>
              </a:defRPr>
            </a:pPr>
            <a:r>
              <a:t>}</a:t>
            </a:r>
          </a:p>
        </p:txBody>
      </p:sp>
      <p:pic>
        <p:nvPicPr>
          <p:cNvPr id="316" name="delete-like-broken.gif" descr="delete-like-broken.gif"/>
          <p:cNvPicPr>
            <a:picLocks/>
          </p:cNvPicPr>
          <p:nvPr/>
        </p:nvPicPr>
        <p:blipFill>
          <a:blip r:embed="rId3"/>
          <a:stretch>
            <a:fillRect/>
          </a:stretch>
        </p:blipFill>
        <p:spPr>
          <a:xfrm>
            <a:off x="1512644" y="4179326"/>
            <a:ext cx="9166712" cy="3678456"/>
          </a:xfrm>
          <a:prstGeom prst="rect">
            <a:avLst/>
          </a:prstGeom>
          <a:ln w="12700">
            <a:miter lim="400000"/>
          </a:ln>
        </p:spPr>
      </p:pic>
      <p:pic>
        <p:nvPicPr>
          <p:cNvPr id="317" name="Image" descr="Image"/>
          <p:cNvPicPr>
            <a:picLocks noChangeAspect="1"/>
          </p:cNvPicPr>
          <p:nvPr/>
        </p:nvPicPr>
        <p:blipFill>
          <a:blip r:embed="rId4"/>
          <a:stretch>
            <a:fillRect/>
          </a:stretch>
        </p:blipFill>
        <p:spPr>
          <a:xfrm>
            <a:off x="4222915" y="2214067"/>
            <a:ext cx="7505701" cy="173990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 grpId="1" animBg="1" advAuto="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838200" y="18255"/>
            <a:ext cx="10515600" cy="1325563"/>
          </a:xfrm>
          <a:prstGeom prst="rect">
            <a:avLst/>
          </a:prstGeom>
        </p:spPr>
        <p:txBody>
          <a:bodyPr/>
          <a:lstStyle/>
          <a:p>
            <a:r>
              <a:t>Reacting to change:</a:t>
            </a:r>
            <a:br/>
            <a:r>
              <a:t>How does the page update automatically?</a:t>
            </a:r>
          </a:p>
        </p:txBody>
      </p:sp>
      <p:sp>
        <p:nvSpPr>
          <p:cNvPr id="322" name="Content Placeholder 2"/>
          <p:cNvSpPr txBox="1">
            <a:spLocks noGrp="1"/>
          </p:cNvSpPr>
          <p:nvPr>
            <p:ph type="body" idx="1"/>
          </p:nvPr>
        </p:nvSpPr>
        <p:spPr>
          <a:xfrm>
            <a:off x="838200" y="1514298"/>
            <a:ext cx="7828491" cy="4351338"/>
          </a:xfrm>
          <a:prstGeom prst="rect">
            <a:avLst/>
          </a:prstGeom>
        </p:spPr>
        <p:txBody>
          <a:bodyPr/>
          <a:lstStyle/>
          <a:p>
            <a:pPr>
              <a:lnSpc>
                <a:spcPct val="81000"/>
              </a:lnSpc>
              <a:defRPr sz="2500"/>
            </a:pPr>
            <a:r>
              <a:t>Re-rendering is </a:t>
            </a:r>
            <a:r>
              <a:rPr i="1"/>
              <a:t>asynchronous</a:t>
            </a:r>
            <a:r>
              <a:t>: do not happen immediately upon calling a state setter</a:t>
            </a:r>
          </a:p>
          <a:p>
            <a:pPr>
              <a:lnSpc>
                <a:spcPct val="81000"/>
              </a:lnSpc>
              <a:defRPr sz="2500"/>
            </a:pPr>
            <a:r>
              <a:t>Reconciliation: Framework diffs the previously rendered DOM with the new DOM, updating only part of DOM that changed</a:t>
            </a:r>
          </a:p>
          <a:p>
            <a:pPr>
              <a:lnSpc>
                <a:spcPct val="81000"/>
              </a:lnSpc>
              <a:defRPr sz="2500"/>
            </a:pPr>
            <a:r>
              <a:t>Updating the DOM in the browser is slow - it is </a:t>
            </a:r>
            <a:r>
              <a:rPr i="1"/>
              <a:t>vital</a:t>
            </a:r>
            <a:r>
              <a:t> that React does efficient diff’ing</a:t>
            </a:r>
          </a:p>
          <a:p>
            <a:pPr marL="685800" lvl="1" indent="-228600">
              <a:lnSpc>
                <a:spcPct val="81000"/>
              </a:lnSpc>
              <a:defRPr sz="2500"/>
            </a:pPr>
            <a:r>
              <a:t>Example: adding a new comment on a YouTube video shouldn’t make the browser re-layout the whole page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22">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22">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3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1" nodeType="afterEffect">
                                  <p:stCondLst>
                                    <p:cond delay="0"/>
                                  </p:stCondLst>
                                  <p:iterate>
                                    <p:tmAbs val="0"/>
                                  </p:iterate>
                                  <p:childTnLst>
                                    <p:set>
                                      <p:cBhvr>
                                        <p:cTn id="14" fill="hold"/>
                                        <p:tgtEl>
                                          <p:spTgt spid="322">
                                            <p:txEl>
                                              <p:pRg st="2" end="2"/>
                                            </p:txEl>
                                          </p:spTgt>
                                        </p:tgtEl>
                                        <p:attrNameLst>
                                          <p:attrName>style.visibility</p:attrName>
                                        </p:attrNameLst>
                                      </p:cBhvr>
                                      <p:to>
                                        <p:strVal val="visible"/>
                                      </p:to>
                                    </p:set>
                                  </p:childTnLst>
                                </p:cTn>
                              </p:par>
                              <p:par>
                                <p:cTn id="15" presetID="1" presetClass="entr" presetSubtype="0" fill="hold" grpId="1" nodeType="withEffect">
                                  <p:stCondLst>
                                    <p:cond delay="0"/>
                                  </p:stCondLst>
                                  <p:iterate>
                                    <p:tmAbs val="0"/>
                                  </p:iterate>
                                  <p:childTnLst>
                                    <p:set>
                                      <p:cBhvr>
                                        <p:cTn id="16" fill="hold"/>
                                        <p:tgtEl>
                                          <p:spTgt spid="3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1" build="p" animBg="1" advAuto="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6" name="Title 1"/>
          <p:cNvSpPr txBox="1">
            <a:spLocks noGrp="1"/>
          </p:cNvSpPr>
          <p:nvPr>
            <p:ph type="title"/>
          </p:nvPr>
        </p:nvSpPr>
        <p:spPr>
          <a:xfrm>
            <a:off x="838200" y="18255"/>
            <a:ext cx="10515600" cy="1325563"/>
          </a:xfrm>
          <a:prstGeom prst="rect">
            <a:avLst/>
          </a:prstGeom>
        </p:spPr>
        <p:txBody>
          <a:bodyPr/>
          <a:lstStyle/>
          <a:p>
            <a:r>
              <a:t>Reconciliation Must Differentiate Updates from Deletions/Additions</a:t>
            </a:r>
          </a:p>
        </p:txBody>
      </p:sp>
      <p:sp>
        <p:nvSpPr>
          <p:cNvPr id="327" name="&lt;div&gt;…"/>
          <p:cNvSpPr txBox="1"/>
          <p:nvPr/>
        </p:nvSpPr>
        <p:spPr>
          <a:xfrm>
            <a:off x="632849" y="2397226"/>
            <a:ext cx="10926302" cy="19202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2000">
                <a:solidFill>
                  <a:srgbClr val="011480"/>
                </a:solidFill>
                <a:latin typeface="Courier"/>
                <a:ea typeface="Courier"/>
                <a:cs typeface="Courier"/>
                <a:sym typeface="Courier"/>
              </a:defRPr>
            </a:pPr>
            <a:r>
              <a:rPr>
                <a:solidFill>
                  <a:srgbClr val="272727"/>
                </a:solidFill>
              </a:rPr>
              <a:t>&lt;</a:t>
            </a:r>
            <a:r>
              <a:t>div</a:t>
            </a:r>
            <a:r>
              <a:rPr>
                <a:solidFill>
                  <a:srgbClr val="272727"/>
                </a:solidFill>
              </a:rPr>
              <a:t>&gt;</a:t>
            </a:r>
          </a:p>
          <a:p>
            <a:pPr defTabSz="457200">
              <a:defRPr sz="2000">
                <a:solidFill>
                  <a:srgbClr val="011480"/>
                </a:solidFill>
                <a:latin typeface="Courier"/>
                <a:ea typeface="Courier"/>
                <a:cs typeface="Courier"/>
                <a:sym typeface="Courier"/>
              </a:defRPr>
            </a:pPr>
            <a:r>
              <a:rPr>
                <a:solidFill>
                  <a:srgbClr val="272727"/>
                </a:solidFill>
              </a:rPr>
              <a:t>  &lt;</a:t>
            </a:r>
            <a:r>
              <a:t>PersonalizedLikableDeletableHello </a:t>
            </a:r>
            <a:r>
              <a:rPr>
                <a:solidFill>
                  <a:srgbClr val="0073E6"/>
                </a:solidFill>
              </a:rPr>
              <a:t>name</a:t>
            </a:r>
            <a:r>
              <a:rPr>
                <a:solidFill>
                  <a:srgbClr val="00733B"/>
                </a:solidFill>
              </a:rPr>
              <a:t>="Ripley" </a:t>
            </a:r>
            <a:r>
              <a:rPr>
                <a:solidFill>
                  <a:srgbClr val="272727"/>
                </a:solidFill>
              </a:rPr>
              <a:t>/&gt;</a:t>
            </a:r>
          </a:p>
          <a:p>
            <a:pPr defTabSz="457200">
              <a:defRPr sz="2000">
                <a:solidFill>
                  <a:srgbClr val="011480"/>
                </a:solidFill>
                <a:latin typeface="Courier"/>
                <a:ea typeface="Courier"/>
                <a:cs typeface="Courier"/>
                <a:sym typeface="Courier"/>
              </a:defRPr>
            </a:pPr>
            <a:r>
              <a:rPr>
                <a:solidFill>
                  <a:srgbClr val="272727"/>
                </a:solidFill>
              </a:rPr>
              <a:t>  &lt;</a:t>
            </a:r>
            <a:r>
              <a:t>PersonalizedLikableDeletableHello </a:t>
            </a:r>
            <a:r>
              <a:rPr>
                <a:solidFill>
                  <a:srgbClr val="0073E6"/>
                </a:solidFill>
              </a:rPr>
              <a:t>name</a:t>
            </a:r>
            <a:r>
              <a:rPr>
                <a:solidFill>
                  <a:srgbClr val="00733B"/>
                </a:solidFill>
              </a:rPr>
              <a:t>="Avery" </a:t>
            </a:r>
            <a:r>
              <a:rPr>
                <a:solidFill>
                  <a:srgbClr val="272727"/>
                </a:solidFill>
              </a:rPr>
              <a:t>/&gt; /* isLiked=true */</a:t>
            </a:r>
          </a:p>
          <a:p>
            <a:pPr defTabSz="457200">
              <a:defRPr sz="2000">
                <a:solidFill>
                  <a:srgbClr val="011480"/>
                </a:solidFill>
                <a:latin typeface="Courier"/>
                <a:ea typeface="Courier"/>
                <a:cs typeface="Courier"/>
                <a:sym typeface="Courier"/>
              </a:defRPr>
            </a:pPr>
            <a:r>
              <a:rPr>
                <a:solidFill>
                  <a:srgbClr val="272727"/>
                </a:solidFill>
              </a:rPr>
              <a:t>  &lt;</a:t>
            </a:r>
            <a:r>
              <a:t>PersonalizedLikableDeletableHello </a:t>
            </a:r>
            <a:r>
              <a:rPr>
                <a:solidFill>
                  <a:srgbClr val="0073E6"/>
                </a:solidFill>
              </a:rPr>
              <a:t>name</a:t>
            </a:r>
            <a:r>
              <a:rPr>
                <a:solidFill>
                  <a:srgbClr val="00733B"/>
                </a:solidFill>
              </a:rPr>
              <a:t>="Calin" </a:t>
            </a:r>
            <a:r>
              <a:rPr>
                <a:solidFill>
                  <a:srgbClr val="272727"/>
                </a:solidFill>
              </a:rPr>
              <a:t>/&gt;</a:t>
            </a:r>
          </a:p>
          <a:p>
            <a:pPr defTabSz="457200">
              <a:defRPr sz="2000">
                <a:solidFill>
                  <a:srgbClr val="011480"/>
                </a:solidFill>
                <a:latin typeface="Courier"/>
                <a:ea typeface="Courier"/>
                <a:cs typeface="Courier"/>
                <a:sym typeface="Courier"/>
              </a:defRPr>
            </a:pPr>
            <a:r>
              <a:rPr>
                <a:solidFill>
                  <a:srgbClr val="272727"/>
                </a:solidFill>
              </a:rPr>
              <a:t>&lt;/</a:t>
            </a:r>
            <a:r>
              <a:t>div</a:t>
            </a:r>
            <a:r>
              <a:rPr>
                <a:solidFill>
                  <a:srgbClr val="272727"/>
                </a:solidFill>
              </a:rPr>
              <a:t>&gt;</a:t>
            </a:r>
          </a:p>
        </p:txBody>
      </p:sp>
      <p:sp>
        <p:nvSpPr>
          <p:cNvPr id="328" name="&lt;div&gt;…"/>
          <p:cNvSpPr txBox="1"/>
          <p:nvPr/>
        </p:nvSpPr>
        <p:spPr>
          <a:xfrm>
            <a:off x="632849" y="4559221"/>
            <a:ext cx="10926302" cy="1615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2000">
                <a:solidFill>
                  <a:srgbClr val="011480"/>
                </a:solidFill>
                <a:latin typeface="Courier"/>
                <a:ea typeface="Courier"/>
                <a:cs typeface="Courier"/>
                <a:sym typeface="Courier"/>
              </a:defRPr>
            </a:pPr>
            <a:r>
              <a:rPr>
                <a:solidFill>
                  <a:srgbClr val="272727"/>
                </a:solidFill>
              </a:rPr>
              <a:t>&lt;</a:t>
            </a:r>
            <a:r>
              <a:t>div</a:t>
            </a:r>
            <a:r>
              <a:rPr>
                <a:solidFill>
                  <a:srgbClr val="272727"/>
                </a:solidFill>
              </a:rPr>
              <a:t>&gt;</a:t>
            </a:r>
          </a:p>
          <a:p>
            <a:pPr defTabSz="457200">
              <a:defRPr sz="2000">
                <a:solidFill>
                  <a:srgbClr val="011480"/>
                </a:solidFill>
                <a:latin typeface="Courier"/>
                <a:ea typeface="Courier"/>
                <a:cs typeface="Courier"/>
                <a:sym typeface="Courier"/>
              </a:defRPr>
            </a:pPr>
            <a:r>
              <a:rPr>
                <a:solidFill>
                  <a:srgbClr val="272727"/>
                </a:solidFill>
              </a:rPr>
              <a:t>  &lt;</a:t>
            </a:r>
            <a:r>
              <a:t>PersonalizedLikableDeletableHello </a:t>
            </a:r>
            <a:r>
              <a:rPr>
                <a:solidFill>
                  <a:srgbClr val="0073E6"/>
                </a:solidFill>
              </a:rPr>
              <a:t>name</a:t>
            </a:r>
            <a:r>
              <a:rPr>
                <a:solidFill>
                  <a:srgbClr val="00733B"/>
                </a:solidFill>
              </a:rPr>
              <a:t>="Avery" </a:t>
            </a:r>
            <a:r>
              <a:rPr>
                <a:solidFill>
                  <a:srgbClr val="272727"/>
                </a:solidFill>
              </a:rPr>
              <a:t>/&gt;</a:t>
            </a:r>
          </a:p>
          <a:p>
            <a:pPr defTabSz="457200">
              <a:defRPr sz="2000">
                <a:solidFill>
                  <a:srgbClr val="011480"/>
                </a:solidFill>
                <a:latin typeface="Courier"/>
                <a:ea typeface="Courier"/>
                <a:cs typeface="Courier"/>
                <a:sym typeface="Courier"/>
              </a:defRPr>
            </a:pPr>
            <a:r>
              <a:rPr>
                <a:solidFill>
                  <a:srgbClr val="272727"/>
                </a:solidFill>
              </a:rPr>
              <a:t>  &lt;</a:t>
            </a:r>
            <a:r>
              <a:t>PersonalizedLikableDeletableHello </a:t>
            </a:r>
            <a:r>
              <a:rPr>
                <a:solidFill>
                  <a:srgbClr val="0073E6"/>
                </a:solidFill>
              </a:rPr>
              <a:t>name</a:t>
            </a:r>
            <a:r>
              <a:rPr>
                <a:solidFill>
                  <a:srgbClr val="00733B"/>
                </a:solidFill>
              </a:rPr>
              <a:t>="Calin" </a:t>
            </a:r>
            <a:r>
              <a:rPr>
                <a:solidFill>
                  <a:srgbClr val="272727"/>
                </a:solidFill>
              </a:rPr>
              <a:t>/&gt; /* isLiked=true */</a:t>
            </a:r>
          </a:p>
          <a:p>
            <a:pPr defTabSz="457200">
              <a:defRPr sz="2000">
                <a:solidFill>
                  <a:srgbClr val="011480"/>
                </a:solidFill>
                <a:latin typeface="Courier"/>
                <a:ea typeface="Courier"/>
                <a:cs typeface="Courier"/>
                <a:sym typeface="Courier"/>
              </a:defRPr>
            </a:pPr>
            <a:r>
              <a:rPr>
                <a:solidFill>
                  <a:srgbClr val="272727"/>
                </a:solidFill>
              </a:rPr>
              <a:t>&lt;/</a:t>
            </a:r>
            <a:r>
              <a:t>div</a:t>
            </a:r>
            <a:r>
              <a:rPr>
                <a:solidFill>
                  <a:srgbClr val="272727"/>
                </a:solidFill>
              </a:rPr>
              <a:t>&gt;</a:t>
            </a:r>
          </a:p>
        </p:txBody>
      </p:sp>
      <p:sp>
        <p:nvSpPr>
          <p:cNvPr id="329" name="Line"/>
          <p:cNvSpPr/>
          <p:nvPr/>
        </p:nvSpPr>
        <p:spPr>
          <a:xfrm>
            <a:off x="5368335" y="3891908"/>
            <a:ext cx="1" cy="829548"/>
          </a:xfrm>
          <a:prstGeom prst="line">
            <a:avLst/>
          </a:prstGeom>
          <a:ln w="63500">
            <a:solidFill>
              <a:srgbClr val="000000"/>
            </a:solidFill>
            <a:miter/>
            <a:tailEnd type="triangle"/>
          </a:ln>
        </p:spPr>
        <p:txBody>
          <a:bodyPr lIns="45719" rIns="45719"/>
          <a:lstStyle/>
          <a:p>
            <a:endParaRPr/>
          </a:p>
        </p:txBody>
      </p:sp>
      <p:sp>
        <p:nvSpPr>
          <p:cNvPr id="330" name="Before deleting Ripley’s Greeting:"/>
          <p:cNvSpPr txBox="1"/>
          <p:nvPr/>
        </p:nvSpPr>
        <p:spPr>
          <a:xfrm>
            <a:off x="652673" y="1938677"/>
            <a:ext cx="4570386" cy="4376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2600"/>
            </a:lvl1pPr>
          </a:lstStyle>
          <a:p>
            <a:r>
              <a:t>Before deleting Ripley’s Greeting:</a:t>
            </a:r>
          </a:p>
        </p:txBody>
      </p:sp>
      <p:sp>
        <p:nvSpPr>
          <p:cNvPr id="331" name="After deleting Ripley’s Greeting:"/>
          <p:cNvSpPr txBox="1"/>
          <p:nvPr/>
        </p:nvSpPr>
        <p:spPr>
          <a:xfrm>
            <a:off x="652673" y="4148850"/>
            <a:ext cx="4364656" cy="4376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sz="2600"/>
            </a:lvl1pPr>
          </a:lstStyle>
          <a:p>
            <a:r>
              <a:t>After deleting Ripley’s Greeting:</a:t>
            </a:r>
          </a:p>
        </p:txBody>
      </p:sp>
      <p:sp>
        <p:nvSpPr>
          <p:cNvPr id="332" name="React processed this change as:…"/>
          <p:cNvSpPr txBox="1"/>
          <p:nvPr/>
        </p:nvSpPr>
        <p:spPr>
          <a:xfrm>
            <a:off x="4089119" y="5573153"/>
            <a:ext cx="4489734" cy="125458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a:defRPr sz="2000"/>
            </a:pPr>
            <a:r>
              <a:t>React processed this change as:</a:t>
            </a:r>
          </a:p>
          <a:p>
            <a:pPr>
              <a:defRPr sz="2000"/>
            </a:pPr>
            <a:r>
              <a:t>Ripley’s greeting becomes Avery’s greeting</a:t>
            </a:r>
          </a:p>
          <a:p>
            <a:pPr>
              <a:defRPr sz="2000"/>
            </a:pPr>
            <a:r>
              <a:t>Avery’s greeting becomes Calin’s greeting</a:t>
            </a:r>
          </a:p>
          <a:p>
            <a:pPr>
              <a:defRPr sz="2000"/>
            </a:pPr>
            <a:r>
              <a:t>Calin’s greeting is deleted</a:t>
            </a:r>
          </a:p>
        </p:txBody>
      </p:sp>
      <p:pic>
        <p:nvPicPr>
          <p:cNvPr id="333" name="Image" descr="Image"/>
          <p:cNvPicPr>
            <a:picLocks noChangeAspect="1"/>
          </p:cNvPicPr>
          <p:nvPr/>
        </p:nvPicPr>
        <p:blipFill>
          <a:blip r:embed="rId3"/>
          <a:stretch>
            <a:fillRect/>
          </a:stretch>
        </p:blipFill>
        <p:spPr>
          <a:xfrm>
            <a:off x="4222915" y="2214067"/>
            <a:ext cx="7505701" cy="173990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3" grpId="1"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3"/>
          <p:cNvSpPr txBox="1">
            <a:spLocks noGrp="1"/>
          </p:cNvSpPr>
          <p:nvPr>
            <p:ph type="title"/>
          </p:nvPr>
        </p:nvSpPr>
        <p:spPr>
          <a:prstGeom prst="rect">
            <a:avLst/>
          </a:prstGeom>
        </p:spPr>
        <p:txBody>
          <a:bodyPr/>
          <a:lstStyle>
            <a:lvl1pPr defTabSz="877823">
              <a:defRPr sz="4224"/>
            </a:lvl1pPr>
          </a:lstStyle>
          <a:p>
            <a:r>
              <a:t>HTML: The Markup Language of the Web</a:t>
            </a:r>
          </a:p>
        </p:txBody>
      </p:sp>
      <p:sp>
        <p:nvSpPr>
          <p:cNvPr id="126" name="Content Placeholder 4"/>
          <p:cNvSpPr txBox="1">
            <a:spLocks noGrp="1"/>
          </p:cNvSpPr>
          <p:nvPr>
            <p:ph type="body" sz="half" idx="1"/>
          </p:nvPr>
        </p:nvSpPr>
        <p:spPr>
          <a:prstGeom prst="rect">
            <a:avLst/>
          </a:prstGeom>
        </p:spPr>
        <p:txBody>
          <a:bodyPr/>
          <a:lstStyle/>
          <a:p>
            <a:r>
              <a:t>Language for describing structure of a document</a:t>
            </a:r>
          </a:p>
          <a:p>
            <a:endParaRPr/>
          </a:p>
          <a:p>
            <a:r>
              <a:t>Denotes hierarchy of elements</a:t>
            </a:r>
          </a:p>
          <a:p>
            <a:endParaRPr/>
          </a:p>
          <a:p>
            <a:r>
              <a:t>What might be elements in this document?</a:t>
            </a:r>
          </a:p>
        </p:txBody>
      </p:sp>
      <p:pic>
        <p:nvPicPr>
          <p:cNvPr id="127" name="Image" descr="Image"/>
          <p:cNvPicPr>
            <a:picLocks noChangeAspect="1"/>
          </p:cNvPicPr>
          <p:nvPr/>
        </p:nvPicPr>
        <p:blipFill>
          <a:blip r:embed="rId3"/>
          <a:stretch>
            <a:fillRect/>
          </a:stretch>
        </p:blipFill>
        <p:spPr>
          <a:xfrm>
            <a:off x="8005011" y="1476793"/>
            <a:ext cx="3785248" cy="5046997"/>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2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2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12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126">
                                            <p:txEl>
                                              <p:pRg st="2" end="2"/>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1" nodeType="afterEffect">
                                  <p:stCondLst>
                                    <p:cond delay="0"/>
                                  </p:stCondLst>
                                  <p:iterate>
                                    <p:tmAbs val="0"/>
                                  </p:iterate>
                                  <p:childTnLst>
                                    <p:set>
                                      <p:cBhvr>
                                        <p:cTn id="18" fill="hold"/>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iterate>
                                    <p:tmAbs val="0"/>
                                  </p:iterate>
                                  <p:childTnLst>
                                    <p:set>
                                      <p:cBhvr>
                                        <p:cTn id="22" fill="hold"/>
                                        <p:tgtEl>
                                          <p:spTgt spid="1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1" build="p"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Reconciliation with Keys"/>
          <p:cNvSpPr txBox="1">
            <a:spLocks noGrp="1"/>
          </p:cNvSpPr>
          <p:nvPr>
            <p:ph type="title"/>
          </p:nvPr>
        </p:nvSpPr>
        <p:spPr>
          <a:prstGeom prst="rect">
            <a:avLst/>
          </a:prstGeom>
        </p:spPr>
        <p:txBody>
          <a:bodyPr/>
          <a:lstStyle/>
          <a:p>
            <a:r>
              <a:t>Reconciliation with Keys</a:t>
            </a:r>
          </a:p>
        </p:txBody>
      </p:sp>
      <p:sp>
        <p:nvSpPr>
          <p:cNvPr id="338" name="Add the “key” attribute to each component in a list…"/>
          <p:cNvSpPr txBox="1">
            <a:spLocks noGrp="1"/>
          </p:cNvSpPr>
          <p:nvPr>
            <p:ph type="body" idx="1"/>
          </p:nvPr>
        </p:nvSpPr>
        <p:spPr>
          <a:xfrm>
            <a:off x="838200" y="1825625"/>
            <a:ext cx="10300611" cy="4351338"/>
          </a:xfrm>
          <a:prstGeom prst="rect">
            <a:avLst/>
          </a:prstGeom>
        </p:spPr>
        <p:txBody>
          <a:bodyPr/>
          <a:lstStyle/>
          <a:p>
            <a:r>
              <a:t>Add the “key” attribute to each component in a list</a:t>
            </a:r>
          </a:p>
          <a:p>
            <a:r>
              <a:t>Keys must be unique</a:t>
            </a:r>
          </a:p>
          <a:p>
            <a:r>
              <a:t>React will use the “key” to determine which elements are added, deleted, or re-ordered when re-rendered</a:t>
            </a:r>
          </a:p>
        </p:txBody>
      </p:sp>
      <p:sp>
        <p:nvSpPr>
          <p:cNvPr id="33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30</a:t>
            </a:fld>
            <a:endParaRPr/>
          </a:p>
        </p:txBody>
      </p:sp>
      <p:sp>
        <p:nvSpPr>
          <p:cNvPr id="340" name="export function MultiHellos() {…"/>
          <p:cNvSpPr txBox="1"/>
          <p:nvPr/>
        </p:nvSpPr>
        <p:spPr>
          <a:xfrm>
            <a:off x="19339" y="3807716"/>
            <a:ext cx="12153322" cy="3393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sz="1700">
                <a:solidFill>
                  <a:srgbClr val="011480"/>
                </a:solidFill>
                <a:latin typeface="Courier"/>
                <a:ea typeface="Courier"/>
                <a:cs typeface="Courier"/>
                <a:sym typeface="Courier"/>
              </a:defRPr>
            </a:pPr>
            <a:r>
              <a:t>export function </a:t>
            </a:r>
            <a:r>
              <a:rPr i="1">
                <a:solidFill>
                  <a:srgbClr val="272727"/>
                </a:solidFill>
              </a:rPr>
              <a:t>MultiHellos</a:t>
            </a:r>
            <a:r>
              <a:rPr>
                <a:solidFill>
                  <a:srgbClr val="272727"/>
                </a:solidFill>
              </a:rPr>
              <a:t>() {</a:t>
            </a:r>
          </a:p>
          <a:p>
            <a:pPr defTabSz="457200">
              <a:defRPr sz="1700">
                <a:solidFill>
                  <a:srgbClr val="272727"/>
                </a:solidFill>
                <a:latin typeface="Courier"/>
                <a:ea typeface="Courier"/>
                <a:cs typeface="Courier"/>
                <a:sym typeface="Courier"/>
              </a:defRPr>
            </a:pPr>
            <a:r>
              <a:t>  </a:t>
            </a:r>
            <a:r>
              <a:rPr>
                <a:solidFill>
                  <a:srgbClr val="011480"/>
                </a:solidFill>
              </a:rPr>
              <a:t>const </a:t>
            </a:r>
            <a:r>
              <a:t>[</a:t>
            </a:r>
            <a:r>
              <a:rPr>
                <a:solidFill>
                  <a:srgbClr val="458383"/>
                </a:solidFill>
              </a:rPr>
              <a:t>names</a:t>
            </a:r>
            <a:r>
              <a:t>, </a:t>
            </a:r>
            <a:r>
              <a:rPr>
                <a:solidFill>
                  <a:srgbClr val="000000"/>
                </a:solidFill>
              </a:rPr>
              <a:t>setNames</a:t>
            </a:r>
            <a:r>
              <a:t>] = </a:t>
            </a:r>
            <a:r>
              <a:rPr i="1"/>
              <a:t>useState</a:t>
            </a:r>
            <a:r>
              <a:t>([</a:t>
            </a:r>
            <a:r>
              <a:rPr>
                <a:solidFill>
                  <a:srgbClr val="00733B"/>
                </a:solidFill>
              </a:rPr>
              <a:t>"Ripley"</a:t>
            </a:r>
            <a:r>
              <a:t>, </a:t>
            </a:r>
            <a:r>
              <a:rPr>
                <a:solidFill>
                  <a:srgbClr val="00733B"/>
                </a:solidFill>
              </a:rPr>
              <a:t>"Avery"</a:t>
            </a:r>
            <a:r>
              <a:t>, </a:t>
            </a:r>
            <a:r>
              <a:rPr>
                <a:solidFill>
                  <a:srgbClr val="00733B"/>
                </a:solidFill>
              </a:rPr>
              <a:t>"Calin"</a:t>
            </a:r>
            <a:r>
              <a:t>]);</a:t>
            </a:r>
          </a:p>
          <a:p>
            <a:pPr defTabSz="457200">
              <a:defRPr sz="1700">
                <a:solidFill>
                  <a:srgbClr val="011480"/>
                </a:solidFill>
                <a:latin typeface="Courier"/>
                <a:ea typeface="Courier"/>
                <a:cs typeface="Courier"/>
                <a:sym typeface="Courier"/>
              </a:defRPr>
            </a:pPr>
            <a:r>
              <a:rPr>
                <a:solidFill>
                  <a:srgbClr val="272727"/>
                </a:solidFill>
              </a:rPr>
              <a:t>  </a:t>
            </a:r>
            <a:r>
              <a:t>return </a:t>
            </a:r>
            <a:r>
              <a:rPr>
                <a:solidFill>
                  <a:srgbClr val="272727"/>
                </a:solidFill>
              </a:rPr>
              <a:t>(&lt;</a:t>
            </a:r>
            <a:r>
              <a:t>div</a:t>
            </a:r>
            <a:r>
              <a:rPr>
                <a:solidFill>
                  <a:srgbClr val="272727"/>
                </a:solidFill>
              </a:rPr>
              <a:t>&gt;</a:t>
            </a:r>
          </a:p>
          <a:p>
            <a:pPr defTabSz="457200">
              <a:defRPr sz="1700">
                <a:solidFill>
                  <a:srgbClr val="272727"/>
                </a:solidFill>
                <a:latin typeface="Courier"/>
                <a:ea typeface="Courier"/>
                <a:cs typeface="Courier"/>
                <a:sym typeface="Courier"/>
              </a:defRPr>
            </a:pPr>
            <a:r>
              <a:t>      {</a:t>
            </a:r>
            <a:r>
              <a:rPr>
                <a:solidFill>
                  <a:srgbClr val="458383"/>
                </a:solidFill>
              </a:rPr>
              <a:t>names</a:t>
            </a:r>
            <a:r>
              <a:t>.</a:t>
            </a:r>
            <a:r>
              <a:rPr>
                <a:solidFill>
                  <a:srgbClr val="7A7A43"/>
                </a:solidFill>
              </a:rPr>
              <a:t>map</a:t>
            </a:r>
            <a:r>
              <a:t>((eachName) =&gt; (</a:t>
            </a:r>
          </a:p>
          <a:p>
            <a:pPr defTabSz="457200">
              <a:defRPr sz="1700">
                <a:solidFill>
                  <a:srgbClr val="011480"/>
                </a:solidFill>
                <a:latin typeface="Courier"/>
                <a:ea typeface="Courier"/>
                <a:cs typeface="Courier"/>
                <a:sym typeface="Courier"/>
              </a:defRPr>
            </a:pPr>
            <a:r>
              <a:rPr>
                <a:solidFill>
                  <a:srgbClr val="272727"/>
                </a:solidFill>
              </a:rPr>
              <a:t>          &lt;</a:t>
            </a:r>
            <a:r>
              <a:t>PersonalizedLikableDeletableHello </a:t>
            </a:r>
            <a:r>
              <a:rPr>
                <a:solidFill>
                  <a:srgbClr val="0073E6"/>
                </a:solidFill>
              </a:rPr>
              <a:t>name</a:t>
            </a:r>
            <a:r>
              <a:rPr>
                <a:solidFill>
                  <a:srgbClr val="00733B"/>
                </a:solidFill>
              </a:rPr>
              <a:t>=</a:t>
            </a:r>
            <a:r>
              <a:rPr>
                <a:solidFill>
                  <a:srgbClr val="272727"/>
                </a:solidFill>
              </a:rPr>
              <a:t>{eachName}</a:t>
            </a:r>
          </a:p>
          <a:p>
            <a:pPr defTabSz="457200">
              <a:defRPr sz="1700">
                <a:solidFill>
                  <a:srgbClr val="272727"/>
                </a:solidFill>
                <a:latin typeface="Courier"/>
                <a:ea typeface="Courier"/>
                <a:cs typeface="Courier"/>
                <a:sym typeface="Courier"/>
              </a:defRPr>
            </a:pPr>
            <a:r>
              <a:t>          </a:t>
            </a:r>
            <a:r>
              <a:rPr>
                <a:solidFill>
                  <a:srgbClr val="0073E6"/>
                </a:solidFill>
              </a:rPr>
              <a:t>key</a:t>
            </a:r>
            <a:r>
              <a:rPr>
                <a:solidFill>
                  <a:srgbClr val="00733B"/>
                </a:solidFill>
              </a:rPr>
              <a:t>=</a:t>
            </a:r>
            <a:r>
              <a:t>{eachName}</a:t>
            </a:r>
          </a:p>
          <a:p>
            <a:pPr defTabSz="457200">
              <a:defRPr sz="1700">
                <a:solidFill>
                  <a:srgbClr val="272727"/>
                </a:solidFill>
                <a:latin typeface="Courier"/>
                <a:ea typeface="Courier"/>
                <a:cs typeface="Courier"/>
                <a:sym typeface="Courier"/>
              </a:defRPr>
            </a:pPr>
            <a:r>
              <a:t>          </a:t>
            </a:r>
            <a:r>
              <a:rPr>
                <a:solidFill>
                  <a:srgbClr val="0073E6"/>
                </a:solidFill>
              </a:rPr>
              <a:t>onDelete</a:t>
            </a:r>
            <a:r>
              <a:rPr>
                <a:solidFill>
                  <a:srgbClr val="00733B"/>
                </a:solidFill>
              </a:rPr>
              <a:t>=</a:t>
            </a:r>
            <a:r>
              <a:t>{()=&gt; </a:t>
            </a:r>
            <a:r>
              <a:rPr>
                <a:solidFill>
                  <a:srgbClr val="000000"/>
                </a:solidFill>
              </a:rPr>
              <a:t>setNames</a:t>
            </a:r>
            <a:r>
              <a:t>(</a:t>
            </a:r>
            <a:r>
              <a:rPr>
                <a:solidFill>
                  <a:srgbClr val="458383"/>
                </a:solidFill>
              </a:rPr>
              <a:t>names</a:t>
            </a:r>
            <a:r>
              <a:t>.</a:t>
            </a:r>
            <a:r>
              <a:rPr>
                <a:solidFill>
                  <a:srgbClr val="7A7A43"/>
                </a:solidFill>
              </a:rPr>
              <a:t>filter</a:t>
            </a:r>
            <a:r>
              <a:t>(filteredName =&gt; filteredName !== eachName))}/&gt;</a:t>
            </a:r>
          </a:p>
          <a:p>
            <a:pPr defTabSz="457200">
              <a:defRPr sz="1700">
                <a:solidFill>
                  <a:srgbClr val="272727"/>
                </a:solidFill>
                <a:latin typeface="Courier"/>
                <a:ea typeface="Courier"/>
                <a:cs typeface="Courier"/>
                <a:sym typeface="Courier"/>
              </a:defRPr>
            </a:pPr>
            <a:r>
              <a:t>      ))}</a:t>
            </a:r>
          </a:p>
          <a:p>
            <a:pPr defTabSz="457200">
              <a:defRPr sz="1700">
                <a:solidFill>
                  <a:srgbClr val="272727"/>
                </a:solidFill>
                <a:latin typeface="Courier"/>
                <a:ea typeface="Courier"/>
                <a:cs typeface="Courier"/>
                <a:sym typeface="Courier"/>
              </a:defRPr>
            </a:pPr>
            <a:r>
              <a:t>      &lt;/</a:t>
            </a:r>
            <a:r>
              <a:rPr>
                <a:solidFill>
                  <a:srgbClr val="011480"/>
                </a:solidFill>
              </a:rPr>
              <a:t>div</a:t>
            </a:r>
            <a:r>
              <a:t>&gt;</a:t>
            </a:r>
          </a:p>
          <a:p>
            <a:pPr defTabSz="457200">
              <a:defRPr sz="1700">
                <a:solidFill>
                  <a:srgbClr val="272727"/>
                </a:solidFill>
                <a:latin typeface="Courier"/>
                <a:ea typeface="Courier"/>
                <a:cs typeface="Courier"/>
                <a:sym typeface="Courier"/>
              </a:defRPr>
            </a:pPr>
            <a:r>
              <a:t>  );</a:t>
            </a:r>
          </a:p>
          <a:p>
            <a:pPr defTabSz="457200">
              <a:defRPr sz="1700">
                <a:solidFill>
                  <a:srgbClr val="272727"/>
                </a:solidFill>
                <a:latin typeface="Courier"/>
                <a:ea typeface="Courier"/>
                <a:cs typeface="Courier"/>
                <a:sym typeface="Courier"/>
              </a:defRPr>
            </a:pPr>
            <a:r>
              <a:t>}</a:t>
            </a:r>
          </a:p>
          <a:p>
            <a:pPr defTabSz="457200">
              <a:defRPr sz="1700">
                <a:solidFill>
                  <a:srgbClr val="272727"/>
                </a:solidFill>
                <a:latin typeface="Courier"/>
                <a:ea typeface="Courier"/>
                <a:cs typeface="Courier"/>
                <a:sym typeface="Courier"/>
              </a:defRPr>
            </a:pPr>
            <a:endParaRPr/>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Title 1"/>
          <p:cNvSpPr txBox="1">
            <a:spLocks noGrp="1"/>
          </p:cNvSpPr>
          <p:nvPr>
            <p:ph type="title"/>
          </p:nvPr>
        </p:nvSpPr>
        <p:spPr>
          <a:xfrm>
            <a:off x="838200" y="18255"/>
            <a:ext cx="10515600" cy="1325563"/>
          </a:xfrm>
          <a:prstGeom prst="rect">
            <a:avLst/>
          </a:prstGeom>
        </p:spPr>
        <p:txBody>
          <a:bodyPr/>
          <a:lstStyle/>
          <a:p>
            <a:r>
              <a:t>Write UI component tests just like any other test</a:t>
            </a:r>
          </a:p>
        </p:txBody>
      </p:sp>
      <p:sp>
        <p:nvSpPr>
          <p:cNvPr id="345" name="Content Placeholder 2"/>
          <p:cNvSpPr txBox="1">
            <a:spLocks noGrp="1"/>
          </p:cNvSpPr>
          <p:nvPr>
            <p:ph type="body" sz="quarter" idx="1"/>
          </p:nvPr>
        </p:nvSpPr>
        <p:spPr>
          <a:xfrm>
            <a:off x="838200" y="1500159"/>
            <a:ext cx="7887345" cy="527424"/>
          </a:xfrm>
          <a:prstGeom prst="rect">
            <a:avLst/>
          </a:prstGeom>
        </p:spPr>
        <p:txBody>
          <a:bodyPr/>
          <a:lstStyle>
            <a:lvl1pPr marL="0" indent="0">
              <a:buSzTx/>
              <a:buNone/>
              <a:defRPr i="1"/>
            </a:lvl1pPr>
          </a:lstStyle>
          <a:p>
            <a:r>
              <a:rPr dirty="0"/>
              <a:t>Follow the generic testing model from </a:t>
            </a:r>
            <a:r>
              <a:rPr lang="en-US" dirty="0"/>
              <a:t>Module</a:t>
            </a:r>
            <a:r>
              <a:rPr dirty="0"/>
              <a:t> 2:</a:t>
            </a:r>
          </a:p>
        </p:txBody>
      </p:sp>
      <p:sp>
        <p:nvSpPr>
          <p:cNvPr id="346"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31</a:t>
            </a:fld>
            <a:endParaRPr/>
          </a:p>
        </p:txBody>
      </p:sp>
      <p:grpSp>
        <p:nvGrpSpPr>
          <p:cNvPr id="349" name="Content Placeholder 2"/>
          <p:cNvGrpSpPr/>
          <p:nvPr/>
        </p:nvGrpSpPr>
        <p:grpSpPr>
          <a:xfrm>
            <a:off x="858079" y="2023621"/>
            <a:ext cx="7887345" cy="3992867"/>
            <a:chOff x="0" y="0"/>
            <a:chExt cx="7887344" cy="3992865"/>
          </a:xfrm>
        </p:grpSpPr>
        <p:sp>
          <p:nvSpPr>
            <p:cNvPr id="347" name="Rectangle"/>
            <p:cNvSpPr/>
            <p:nvPr/>
          </p:nvSpPr>
          <p:spPr>
            <a:xfrm>
              <a:off x="0" y="0"/>
              <a:ext cx="7887345" cy="3992866"/>
            </a:xfrm>
            <a:prstGeom prst="rect">
              <a:avLst/>
            </a:prstGeom>
            <a:noFill/>
            <a:ln w="28575" cap="flat">
              <a:solidFill>
                <a:schemeClr val="accent1"/>
              </a:solidFill>
              <a:prstDash val="solid"/>
              <a:round/>
            </a:ln>
            <a:effectLst/>
          </p:spPr>
          <p:txBody>
            <a:bodyPr wrap="square" lIns="45719" tIns="45719" rIns="45719" bIns="45719" numCol="1" anchor="t">
              <a:noAutofit/>
            </a:bodyPr>
            <a:lstStyle/>
            <a:p>
              <a:pPr>
                <a:lnSpc>
                  <a:spcPct val="90000"/>
                </a:lnSpc>
                <a:spcBef>
                  <a:spcPts val="500"/>
                </a:spcBef>
                <a:defRPr sz="2400"/>
              </a:pPr>
              <a:endParaRPr/>
            </a:p>
          </p:txBody>
        </p:sp>
        <p:sp>
          <p:nvSpPr>
            <p:cNvPr id="348" name="Construct the situation:…"/>
            <p:cNvSpPr txBox="1"/>
            <p:nvPr/>
          </p:nvSpPr>
          <p:spPr>
            <a:xfrm>
              <a:off x="60007" y="14287"/>
              <a:ext cx="7767331" cy="396429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t">
              <a:normAutofit/>
            </a:bodyPr>
            <a:lstStyle/>
            <a:p>
              <a:pPr marL="228600" indent="-228600">
                <a:lnSpc>
                  <a:spcPct val="90000"/>
                </a:lnSpc>
                <a:spcBef>
                  <a:spcPts val="1000"/>
                </a:spcBef>
                <a:buSzPct val="100000"/>
                <a:buFont typeface="Arial"/>
                <a:buChar char="•"/>
                <a:defRPr sz="2800"/>
              </a:pPr>
              <a:r>
                <a:rPr lang="en-US" dirty="0"/>
                <a:t>Assemble </a:t>
              </a:r>
              <a:r>
                <a:rPr dirty="0"/>
                <a:t>the situation:</a:t>
              </a:r>
            </a:p>
            <a:p>
              <a:pPr marL="685800" lvl="1" indent="-228600">
                <a:lnSpc>
                  <a:spcPct val="90000"/>
                </a:lnSpc>
                <a:spcBef>
                  <a:spcPts val="500"/>
                </a:spcBef>
                <a:buSzPct val="100000"/>
                <a:buFont typeface="Arial"/>
                <a:buChar char="•"/>
                <a:defRPr sz="2400"/>
              </a:pPr>
              <a:r>
                <a:rPr dirty="0"/>
                <a:t>Set up </a:t>
              </a:r>
              <a:r>
                <a:rPr lang="en-US" dirty="0"/>
                <a:t>system under test (SUT)</a:t>
              </a:r>
              <a:r>
                <a:rPr dirty="0"/>
                <a:t> to get the state ready</a:t>
              </a:r>
            </a:p>
            <a:p>
              <a:pPr marL="685800" lvl="1" indent="-228600">
                <a:lnSpc>
                  <a:spcPct val="90000"/>
                </a:lnSpc>
                <a:spcBef>
                  <a:spcPts val="500"/>
                </a:spcBef>
                <a:buSzPct val="100000"/>
                <a:buFont typeface="Arial"/>
                <a:buChar char="•"/>
                <a:defRPr sz="2400"/>
              </a:pPr>
              <a:r>
                <a:rPr dirty="0"/>
                <a:t>[Optional: Prepare collaborators]</a:t>
              </a:r>
            </a:p>
            <a:p>
              <a:pPr marL="228600" indent="-228600">
                <a:lnSpc>
                  <a:spcPct val="90000"/>
                </a:lnSpc>
                <a:spcBef>
                  <a:spcPts val="1000"/>
                </a:spcBef>
                <a:buSzPct val="100000"/>
                <a:buFont typeface="Arial"/>
                <a:buChar char="•"/>
                <a:defRPr sz="2800"/>
              </a:pPr>
              <a:r>
                <a:rPr lang="en-US" dirty="0"/>
                <a:t>Act - </a:t>
              </a:r>
              <a:r>
                <a:rPr dirty="0"/>
                <a:t>Apply the operation inputs.</a:t>
              </a:r>
            </a:p>
            <a:p>
              <a:pPr marL="228600" indent="-228600">
                <a:lnSpc>
                  <a:spcPct val="90000"/>
                </a:lnSpc>
                <a:spcBef>
                  <a:spcPts val="1000"/>
                </a:spcBef>
                <a:buSzPct val="100000"/>
                <a:buFont typeface="Arial"/>
                <a:buChar char="•"/>
                <a:defRPr sz="2800"/>
              </a:pPr>
              <a:r>
                <a:rPr lang="en-US" dirty="0"/>
                <a:t>Assess - </a:t>
              </a:r>
              <a:r>
                <a:rPr dirty="0"/>
                <a:t>Check the outputs, verify the state change, handle the behavior</a:t>
              </a:r>
            </a:p>
          </p:txBody>
        </p:sp>
      </p:grpSp>
      <p:grpSp>
        <p:nvGrpSpPr>
          <p:cNvPr id="352" name="TextBox 6"/>
          <p:cNvGrpSpPr/>
          <p:nvPr/>
        </p:nvGrpSpPr>
        <p:grpSpPr>
          <a:xfrm>
            <a:off x="8919828" y="1847234"/>
            <a:ext cx="2528935" cy="977920"/>
            <a:chOff x="0" y="0"/>
            <a:chExt cx="2528934" cy="977918"/>
          </a:xfrm>
        </p:grpSpPr>
        <p:sp>
          <p:nvSpPr>
            <p:cNvPr id="350" name="Rectangle"/>
            <p:cNvSpPr/>
            <p:nvPr/>
          </p:nvSpPr>
          <p:spPr>
            <a:xfrm>
              <a:off x="0" y="121628"/>
              <a:ext cx="2528935" cy="734663"/>
            </a:xfrm>
            <a:prstGeom prst="rect">
              <a:avLst/>
            </a:prstGeom>
            <a:solidFill>
              <a:srgbClr val="FBE5D6"/>
            </a:solidFill>
            <a:ln w="12700" cap="flat">
              <a:solidFill>
                <a:srgbClr val="0070C0"/>
              </a:solidFill>
              <a:prstDash val="solid"/>
              <a:miter lim="800000"/>
            </a:ln>
            <a:effectLst/>
          </p:spPr>
          <p:txBody>
            <a:bodyPr wrap="square" lIns="45719" tIns="45719" rIns="45719" bIns="45719" numCol="1" anchor="ctr">
              <a:noAutofit/>
            </a:bodyPr>
            <a:lstStyle/>
            <a:p>
              <a:pPr>
                <a:defRPr>
                  <a:solidFill>
                    <a:srgbClr val="FFFFFF"/>
                  </a:solidFill>
                </a:defRPr>
              </a:pPr>
              <a:endParaRPr/>
            </a:p>
          </p:txBody>
        </p:sp>
        <p:sp>
          <p:nvSpPr>
            <p:cNvPr id="351" name="1: Render component into a testing DOM tree"/>
            <p:cNvSpPr txBox="1"/>
            <p:nvPr/>
          </p:nvSpPr>
          <p:spPr>
            <a:xfrm>
              <a:off x="55511" y="-1"/>
              <a:ext cx="2417912" cy="97792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noAutofit/>
            </a:bodyPr>
            <a:lstStyle/>
            <a:p>
              <a:r>
                <a:t>1: Render component into a testing DOM tree</a:t>
              </a:r>
            </a:p>
          </p:txBody>
        </p:sp>
      </p:grpSp>
      <p:grpSp>
        <p:nvGrpSpPr>
          <p:cNvPr id="355" name="TextBox 7"/>
          <p:cNvGrpSpPr/>
          <p:nvPr/>
        </p:nvGrpSpPr>
        <p:grpSpPr>
          <a:xfrm>
            <a:off x="8965096" y="3240154"/>
            <a:ext cx="2372140" cy="689114"/>
            <a:chOff x="0" y="0"/>
            <a:chExt cx="2372139" cy="689112"/>
          </a:xfrm>
        </p:grpSpPr>
        <p:sp>
          <p:nvSpPr>
            <p:cNvPr id="353" name="Rectangle"/>
            <p:cNvSpPr/>
            <p:nvPr/>
          </p:nvSpPr>
          <p:spPr>
            <a:xfrm>
              <a:off x="-1" y="0"/>
              <a:ext cx="2372141" cy="689113"/>
            </a:xfrm>
            <a:prstGeom prst="rect">
              <a:avLst/>
            </a:prstGeom>
            <a:solidFill>
              <a:srgbClr val="FBE5D6"/>
            </a:solidFill>
            <a:ln w="12700" cap="flat">
              <a:solidFill>
                <a:srgbClr val="0070C0"/>
              </a:solidFill>
              <a:prstDash val="solid"/>
              <a:miter lim="800000"/>
            </a:ln>
            <a:effectLst/>
          </p:spPr>
          <p:txBody>
            <a:bodyPr wrap="square" lIns="45719" tIns="45719" rIns="45719" bIns="45719" numCol="1" anchor="ctr">
              <a:noAutofit/>
            </a:bodyPr>
            <a:lstStyle/>
            <a:p>
              <a:pPr>
                <a:defRPr>
                  <a:solidFill>
                    <a:srgbClr val="FFFFFF"/>
                  </a:solidFill>
                </a:defRPr>
              </a:pPr>
              <a:endParaRPr/>
            </a:p>
          </p:txBody>
        </p:sp>
        <p:sp>
          <p:nvSpPr>
            <p:cNvPr id="354" name="2: Interact with the rendered component"/>
            <p:cNvSpPr txBox="1"/>
            <p:nvPr/>
          </p:nvSpPr>
          <p:spPr>
            <a:xfrm>
              <a:off x="52069" y="31962"/>
              <a:ext cx="2268001" cy="6251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p>
              <a:r>
                <a:t>2: Interact with the rendered component</a:t>
              </a:r>
            </a:p>
          </p:txBody>
        </p:sp>
      </p:grpSp>
      <p:grpSp>
        <p:nvGrpSpPr>
          <p:cNvPr id="358" name="TextBox 8"/>
          <p:cNvGrpSpPr/>
          <p:nvPr/>
        </p:nvGrpSpPr>
        <p:grpSpPr>
          <a:xfrm>
            <a:off x="8971722" y="4134677"/>
            <a:ext cx="2372140" cy="689114"/>
            <a:chOff x="0" y="0"/>
            <a:chExt cx="2372139" cy="689112"/>
          </a:xfrm>
        </p:grpSpPr>
        <p:sp>
          <p:nvSpPr>
            <p:cNvPr id="356" name="Rectangle"/>
            <p:cNvSpPr/>
            <p:nvPr/>
          </p:nvSpPr>
          <p:spPr>
            <a:xfrm>
              <a:off x="-1" y="0"/>
              <a:ext cx="2372141" cy="689113"/>
            </a:xfrm>
            <a:prstGeom prst="rect">
              <a:avLst/>
            </a:prstGeom>
            <a:solidFill>
              <a:srgbClr val="FBE5D6"/>
            </a:solidFill>
            <a:ln w="12700" cap="flat">
              <a:solidFill>
                <a:srgbClr val="0070C0"/>
              </a:solidFill>
              <a:prstDash val="solid"/>
              <a:miter lim="800000"/>
            </a:ln>
            <a:effectLst/>
          </p:spPr>
          <p:txBody>
            <a:bodyPr wrap="square" lIns="45719" tIns="45719" rIns="45719" bIns="45719" numCol="1" anchor="ctr">
              <a:noAutofit/>
            </a:bodyPr>
            <a:lstStyle/>
            <a:p>
              <a:pPr>
                <a:defRPr>
                  <a:solidFill>
                    <a:srgbClr val="FFFFFF"/>
                  </a:solidFill>
                </a:defRPr>
              </a:pPr>
              <a:endParaRPr/>
            </a:p>
          </p:txBody>
        </p:sp>
        <p:sp>
          <p:nvSpPr>
            <p:cNvPr id="357" name="3: Check the rendered result"/>
            <p:cNvSpPr txBox="1"/>
            <p:nvPr/>
          </p:nvSpPr>
          <p:spPr>
            <a:xfrm>
              <a:off x="52069" y="31962"/>
              <a:ext cx="2268001" cy="6251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tIns="45719" rIns="45719" bIns="45719" numCol="1" anchor="ctr">
              <a:spAutoFit/>
            </a:bodyPr>
            <a:lstStyle/>
            <a:p>
              <a:r>
                <a:t>3: Check the rendered result</a:t>
              </a:r>
            </a:p>
          </p:txBody>
        </p:sp>
      </p:grpSp>
      <p:sp>
        <p:nvSpPr>
          <p:cNvPr id="359" name="Straight Arrow Connector 10"/>
          <p:cNvSpPr/>
          <p:nvPr/>
        </p:nvSpPr>
        <p:spPr>
          <a:xfrm flipH="1" flipV="1">
            <a:off x="4744277" y="2266121"/>
            <a:ext cx="4214193" cy="1"/>
          </a:xfrm>
          <a:prstGeom prst="line">
            <a:avLst/>
          </a:prstGeom>
          <a:ln w="28575">
            <a:solidFill>
              <a:srgbClr val="000000"/>
            </a:solidFill>
            <a:miter/>
          </a:ln>
        </p:spPr>
        <p:txBody>
          <a:bodyPr lIns="45719" rIns="45719"/>
          <a:lstStyle/>
          <a:p>
            <a:endParaRPr/>
          </a:p>
        </p:txBody>
      </p:sp>
      <p:sp>
        <p:nvSpPr>
          <p:cNvPr id="360" name="Straight Arrow Connector 13"/>
          <p:cNvSpPr/>
          <p:nvPr/>
        </p:nvSpPr>
        <p:spPr>
          <a:xfrm flipH="1">
            <a:off x="5976729" y="3584711"/>
            <a:ext cx="2988367" cy="0"/>
          </a:xfrm>
          <a:prstGeom prst="line">
            <a:avLst/>
          </a:prstGeom>
          <a:ln w="28575">
            <a:solidFill>
              <a:srgbClr val="000000"/>
            </a:solidFill>
            <a:miter/>
          </a:ln>
        </p:spPr>
        <p:txBody>
          <a:bodyPr lIns="45719" rIns="45719"/>
          <a:lstStyle/>
          <a:p>
            <a:endParaRPr/>
          </a:p>
        </p:txBody>
      </p:sp>
      <p:sp>
        <p:nvSpPr>
          <p:cNvPr id="361" name="Straight Arrow Connector 15"/>
          <p:cNvSpPr/>
          <p:nvPr/>
        </p:nvSpPr>
        <p:spPr>
          <a:xfrm flipH="1" flipV="1">
            <a:off x="4764156" y="4459356"/>
            <a:ext cx="4214193" cy="1"/>
          </a:xfrm>
          <a:prstGeom prst="line">
            <a:avLst/>
          </a:prstGeom>
          <a:ln w="28575">
            <a:solidFill>
              <a:srgbClr val="000000"/>
            </a:solidFill>
            <a:miter/>
          </a:ln>
        </p:spPr>
        <p:txBody>
          <a:bodyPr lIns="45719" rIns="45719"/>
          <a:lstStyle/>
          <a:p>
            <a:endParaRP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 name="Title 1"/>
          <p:cNvSpPr txBox="1">
            <a:spLocks noGrp="1"/>
          </p:cNvSpPr>
          <p:nvPr>
            <p:ph type="title"/>
          </p:nvPr>
        </p:nvSpPr>
        <p:spPr>
          <a:xfrm>
            <a:off x="838200" y="18255"/>
            <a:ext cx="10515600" cy="1325563"/>
          </a:xfrm>
          <a:prstGeom prst="rect">
            <a:avLst/>
          </a:prstGeom>
        </p:spPr>
        <p:txBody>
          <a:bodyPr/>
          <a:lstStyle/>
          <a:p>
            <a:r>
              <a:t>UI Testing Libraries make Component Tests Lightweight</a:t>
            </a:r>
          </a:p>
        </p:txBody>
      </p:sp>
      <p:sp>
        <p:nvSpPr>
          <p:cNvPr id="371" name="Content Placeholder 2"/>
          <p:cNvSpPr txBox="1">
            <a:spLocks noGrp="1"/>
          </p:cNvSpPr>
          <p:nvPr>
            <p:ph type="body" idx="1"/>
          </p:nvPr>
        </p:nvSpPr>
        <p:spPr>
          <a:xfrm>
            <a:off x="838200" y="1500160"/>
            <a:ext cx="7887345" cy="4351338"/>
          </a:xfrm>
          <a:prstGeom prst="rect">
            <a:avLst/>
          </a:prstGeom>
        </p:spPr>
        <p:txBody>
          <a:bodyPr/>
          <a:lstStyle/>
          <a:p>
            <a:r>
              <a:t>Render components into a “virtual DOM”</a:t>
            </a:r>
          </a:p>
          <a:p>
            <a:pPr marL="685800" lvl="1" indent="-228600">
              <a:spcBef>
                <a:spcPts val="500"/>
              </a:spcBef>
              <a:defRPr sz="2400"/>
            </a:pPr>
            <a:r>
              <a:t>Just like browser would, but no browser</a:t>
            </a:r>
          </a:p>
          <a:p>
            <a:r>
              <a:t>Interact with components by “firing events” like a user would</a:t>
            </a:r>
          </a:p>
          <a:p>
            <a:pPr marL="685800" lvl="1" indent="-228600">
              <a:spcBef>
                <a:spcPts val="500"/>
              </a:spcBef>
              <a:defRPr sz="2400"/>
            </a:pPr>
            <a:r>
              <a:t>Click, enter text, etc. on DOM nodes, just like a user would in a browser</a:t>
            </a:r>
          </a:p>
          <a:p>
            <a:r>
              <a:t>Inspect components that are rendered</a:t>
            </a:r>
          </a:p>
          <a:p>
            <a:pPr marL="685800" lvl="1" indent="-228600">
              <a:spcBef>
                <a:spcPts val="500"/>
              </a:spcBef>
              <a:defRPr sz="2400"/>
            </a:pPr>
            <a:r>
              <a:t>Tests specify how to “find” a component in that virtual DOM</a:t>
            </a:r>
          </a:p>
        </p:txBody>
      </p:sp>
      <p:sp>
        <p:nvSpPr>
          <p:cNvPr id="372"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32</a:t>
            </a:fld>
            <a:endParaRPr/>
          </a:p>
        </p:txBody>
      </p:sp>
      <p:pic>
        <p:nvPicPr>
          <p:cNvPr id="373" name="Picture 2" descr="Picture 2"/>
          <p:cNvPicPr>
            <a:picLocks noChangeAspect="1"/>
          </p:cNvPicPr>
          <p:nvPr/>
        </p:nvPicPr>
        <p:blipFill>
          <a:blip r:embed="rId3"/>
          <a:stretch>
            <a:fillRect/>
          </a:stretch>
        </p:blipFill>
        <p:spPr>
          <a:xfrm>
            <a:off x="9276522" y="2192129"/>
            <a:ext cx="2230784" cy="2230784"/>
          </a:xfrm>
          <a:prstGeom prst="rect">
            <a:avLst/>
          </a:prstGeom>
          <a:ln w="12700">
            <a:miter lim="400000"/>
          </a:ln>
        </p:spPr>
      </p:pic>
      <p:sp>
        <p:nvSpPr>
          <p:cNvPr id="374" name="TextBox 6"/>
          <p:cNvSpPr txBox="1"/>
          <p:nvPr/>
        </p:nvSpPr>
        <p:spPr>
          <a:xfrm>
            <a:off x="8587407" y="4705386"/>
            <a:ext cx="3604591" cy="1222089"/>
          </a:xfrm>
          <a:prstGeom prst="rect">
            <a:avLst/>
          </a:prstGeom>
          <a:solidFill>
            <a:srgbClr val="FBE5D6"/>
          </a:solidFill>
          <a:ln w="127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ctr"/>
            <a:r>
              <a:t>“Testing Library”</a:t>
            </a:r>
            <a:endParaRPr>
              <a:solidFill>
                <a:srgbClr val="FFFFFF"/>
              </a:solidFill>
            </a:endParaRPr>
          </a:p>
          <a:p>
            <a:pPr algn="ctr"/>
            <a:r>
              <a:rPr u="sng">
                <a:solidFill>
                  <a:srgbClr val="0563C1"/>
                </a:solidFill>
                <a:uFill>
                  <a:solidFill>
                    <a:srgbClr val="0563C1"/>
                  </a:solidFill>
                </a:uFill>
                <a:hlinkClick r:id="rId4"/>
              </a:rPr>
              <a:t>https://testing-library.com</a:t>
            </a:r>
            <a:r>
              <a:t> </a:t>
            </a:r>
            <a:endParaRPr>
              <a:solidFill>
                <a:srgbClr val="FFFFFF"/>
              </a:solidFill>
            </a:endParaRPr>
          </a:p>
          <a:p>
            <a:pPr algn="ctr"/>
            <a:r>
              <a:t>Compatible with many UI libraries and many testing frameworks</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Title 1"/>
          <p:cNvSpPr txBox="1">
            <a:spLocks noGrp="1"/>
          </p:cNvSpPr>
          <p:nvPr>
            <p:ph type="title"/>
          </p:nvPr>
        </p:nvSpPr>
        <p:spPr>
          <a:xfrm>
            <a:off x="838200" y="18255"/>
            <a:ext cx="10515600" cy="1325563"/>
          </a:xfrm>
          <a:prstGeom prst="rect">
            <a:avLst/>
          </a:prstGeom>
        </p:spPr>
        <p:txBody>
          <a:bodyPr/>
          <a:lstStyle/>
          <a:p>
            <a:r>
              <a:t>Rendering Components in Virtual DOM</a:t>
            </a:r>
          </a:p>
        </p:txBody>
      </p:sp>
      <p:sp>
        <p:nvSpPr>
          <p:cNvPr id="377" name="Content Placeholder 2"/>
          <p:cNvSpPr txBox="1">
            <a:spLocks noGrp="1"/>
          </p:cNvSpPr>
          <p:nvPr>
            <p:ph type="body" sz="half" idx="1"/>
          </p:nvPr>
        </p:nvSpPr>
        <p:spPr>
          <a:xfrm>
            <a:off x="838200" y="3233530"/>
            <a:ext cx="7887345" cy="2617968"/>
          </a:xfrm>
          <a:prstGeom prst="rect">
            <a:avLst/>
          </a:prstGeom>
        </p:spPr>
        <p:txBody>
          <a:bodyPr/>
          <a:lstStyle/>
          <a:p>
            <a:pPr>
              <a:lnSpc>
                <a:spcPct val="81000"/>
              </a:lnSpc>
            </a:pPr>
            <a:r>
              <a:t>The </a:t>
            </a:r>
            <a:r>
              <a:rPr i="1"/>
              <a:t>render </a:t>
            </a:r>
            <a:r>
              <a:t>function prepares our component for testing:</a:t>
            </a:r>
          </a:p>
          <a:p>
            <a:pPr marL="685800" lvl="1" indent="-228600">
              <a:lnSpc>
                <a:spcPct val="81000"/>
              </a:lnSpc>
              <a:spcBef>
                <a:spcPts val="500"/>
              </a:spcBef>
              <a:defRPr sz="2400"/>
            </a:pPr>
            <a:r>
              <a:t>Creates a virtual DOM</a:t>
            </a:r>
          </a:p>
          <a:p>
            <a:pPr marL="685800" lvl="1" indent="-228600">
              <a:lnSpc>
                <a:spcPct val="81000"/>
              </a:lnSpc>
              <a:spcBef>
                <a:spcPts val="500"/>
              </a:spcBef>
              <a:defRPr sz="2400"/>
            </a:pPr>
            <a:r>
              <a:t>Instantiates our component, mounts it in DOM</a:t>
            </a:r>
          </a:p>
          <a:p>
            <a:pPr marL="685800" lvl="1" indent="-228600">
              <a:lnSpc>
                <a:spcPct val="81000"/>
              </a:lnSpc>
              <a:spcBef>
                <a:spcPts val="500"/>
              </a:spcBef>
              <a:defRPr sz="2400"/>
            </a:pPr>
            <a:r>
              <a:t>Mocks all behavior of the core of React</a:t>
            </a:r>
          </a:p>
          <a:p>
            <a:pPr marL="685800" lvl="1" indent="-228600">
              <a:lnSpc>
                <a:spcPct val="81000"/>
              </a:lnSpc>
              <a:spcBef>
                <a:spcPts val="500"/>
              </a:spcBef>
              <a:defRPr sz="2400"/>
            </a:pPr>
            <a:r>
              <a:t>Allows us to inspect the rendered result in the </a:t>
            </a:r>
            <a:r>
              <a:rPr i="1"/>
              <a:t>screen</a:t>
            </a:r>
            <a:r>
              <a:t> import</a:t>
            </a:r>
          </a:p>
        </p:txBody>
      </p:sp>
      <p:sp>
        <p:nvSpPr>
          <p:cNvPr id="378"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33</a:t>
            </a:fld>
            <a:endParaRPr/>
          </a:p>
        </p:txBody>
      </p:sp>
      <p:sp>
        <p:nvSpPr>
          <p:cNvPr id="379" name="TextBox 8"/>
          <p:cNvSpPr txBox="1"/>
          <p:nvPr/>
        </p:nvSpPr>
        <p:spPr>
          <a:xfrm>
            <a:off x="2763079" y="1520648"/>
            <a:ext cx="6665842" cy="1704341"/>
          </a:xfrm>
          <a:prstGeom prst="rect">
            <a:avLst/>
          </a:prstGeom>
          <a:ln w="127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defTabSz="457200">
              <a:defRPr sz="1500">
                <a:solidFill>
                  <a:srgbClr val="458383"/>
                </a:solidFill>
                <a:latin typeface="Courier"/>
                <a:ea typeface="Courier"/>
                <a:cs typeface="Courier"/>
                <a:sym typeface="Courier"/>
              </a:defRPr>
            </a:pPr>
            <a:r>
              <a:rPr dirty="0">
                <a:solidFill>
                  <a:srgbClr val="011480"/>
                </a:solidFill>
              </a:rPr>
              <a:t>let </a:t>
            </a:r>
            <a:r>
              <a:rPr dirty="0" err="1"/>
              <a:t>deleteCalled</a:t>
            </a:r>
            <a:r>
              <a:rPr dirty="0"/>
              <a:t> </a:t>
            </a:r>
            <a:r>
              <a:rPr dirty="0">
                <a:solidFill>
                  <a:srgbClr val="272727"/>
                </a:solidFill>
              </a:rPr>
              <a:t>= </a:t>
            </a:r>
            <a:r>
              <a:rPr dirty="0">
                <a:solidFill>
                  <a:srgbClr val="011480"/>
                </a:solidFill>
              </a:rPr>
              <a:t>false</a:t>
            </a:r>
            <a:r>
              <a:rPr dirty="0">
                <a:solidFill>
                  <a:srgbClr val="272727"/>
                </a:solidFill>
              </a:rPr>
              <a:t>;</a:t>
            </a:r>
          </a:p>
          <a:p>
            <a:pPr defTabSz="457200">
              <a:defRPr sz="1500" i="1">
                <a:solidFill>
                  <a:srgbClr val="272727"/>
                </a:solidFill>
                <a:latin typeface="Courier"/>
                <a:ea typeface="Courier"/>
                <a:cs typeface="Courier"/>
                <a:sym typeface="Courier"/>
              </a:defRPr>
            </a:pPr>
            <a:r>
              <a:rPr dirty="0" err="1"/>
              <a:t>beforeEach</a:t>
            </a:r>
            <a:r>
              <a:rPr i="0" dirty="0"/>
              <a:t>(() =&gt; {</a:t>
            </a:r>
          </a:p>
          <a:p>
            <a:pPr defTabSz="457200">
              <a:defRPr sz="1500">
                <a:solidFill>
                  <a:srgbClr val="458383"/>
                </a:solidFill>
                <a:latin typeface="Courier"/>
                <a:ea typeface="Courier"/>
                <a:cs typeface="Courier"/>
                <a:sym typeface="Courier"/>
              </a:defRPr>
            </a:pPr>
            <a:r>
              <a:rPr dirty="0">
                <a:solidFill>
                  <a:srgbClr val="272727"/>
                </a:solidFill>
              </a:rPr>
              <a:t>  </a:t>
            </a:r>
            <a:r>
              <a:rPr dirty="0" err="1"/>
              <a:t>deleteCalled</a:t>
            </a:r>
            <a:r>
              <a:rPr dirty="0"/>
              <a:t> </a:t>
            </a:r>
            <a:r>
              <a:rPr dirty="0">
                <a:solidFill>
                  <a:srgbClr val="272727"/>
                </a:solidFill>
              </a:rPr>
              <a:t>= </a:t>
            </a:r>
            <a:r>
              <a:rPr dirty="0">
                <a:solidFill>
                  <a:srgbClr val="011480"/>
                </a:solidFill>
              </a:rPr>
              <a:t>false</a:t>
            </a:r>
            <a:r>
              <a:rPr dirty="0">
                <a:solidFill>
                  <a:srgbClr val="272727"/>
                </a:solidFill>
              </a:rPr>
              <a:t>;</a:t>
            </a:r>
          </a:p>
          <a:p>
            <a:pPr defTabSz="457200">
              <a:defRPr sz="1500" i="1">
                <a:solidFill>
                  <a:srgbClr val="272727"/>
                </a:solidFill>
                <a:latin typeface="Courier"/>
                <a:ea typeface="Courier"/>
                <a:cs typeface="Courier"/>
                <a:sym typeface="Courier"/>
              </a:defRPr>
            </a:pPr>
            <a:r>
              <a:rPr i="0" dirty="0"/>
              <a:t>  </a:t>
            </a:r>
            <a:r>
              <a:rPr dirty="0"/>
              <a:t>render</a:t>
            </a:r>
            <a:r>
              <a:rPr i="0" dirty="0"/>
              <a:t>(</a:t>
            </a:r>
          </a:p>
          <a:p>
            <a:pPr defTabSz="457200">
              <a:defRPr sz="1500">
                <a:solidFill>
                  <a:srgbClr val="011480"/>
                </a:solidFill>
                <a:latin typeface="Courier"/>
                <a:ea typeface="Courier"/>
                <a:cs typeface="Courier"/>
                <a:sym typeface="Courier"/>
              </a:defRPr>
            </a:pPr>
            <a:r>
              <a:rPr dirty="0">
                <a:solidFill>
                  <a:srgbClr val="272727"/>
                </a:solidFill>
              </a:rPr>
              <a:t>    &lt;</a:t>
            </a:r>
            <a:r>
              <a:rPr dirty="0" err="1"/>
              <a:t>PersonalizedLikableDeletableHello</a:t>
            </a:r>
            <a:r>
              <a:rPr dirty="0"/>
              <a:t> </a:t>
            </a:r>
            <a:r>
              <a:rPr dirty="0">
                <a:solidFill>
                  <a:srgbClr val="0073E6"/>
                </a:solidFill>
              </a:rPr>
              <a:t>name</a:t>
            </a:r>
            <a:r>
              <a:rPr dirty="0">
                <a:solidFill>
                  <a:srgbClr val="00733B"/>
                </a:solidFill>
              </a:rPr>
              <a:t>="Ripley"</a:t>
            </a:r>
          </a:p>
          <a:p>
            <a:pPr defTabSz="457200">
              <a:defRPr sz="1500">
                <a:solidFill>
                  <a:srgbClr val="272727"/>
                </a:solidFill>
                <a:latin typeface="Courier"/>
                <a:ea typeface="Courier"/>
                <a:cs typeface="Courier"/>
                <a:sym typeface="Courier"/>
              </a:defRPr>
            </a:pPr>
            <a:r>
              <a:rPr dirty="0">
                <a:solidFill>
                  <a:srgbClr val="00733B"/>
                </a:solidFill>
              </a:rPr>
              <a:t>      </a:t>
            </a:r>
            <a:r>
              <a:rPr dirty="0" err="1">
                <a:solidFill>
                  <a:srgbClr val="0073E6"/>
                </a:solidFill>
              </a:rPr>
              <a:t>onDelete</a:t>
            </a:r>
            <a:r>
              <a:rPr dirty="0">
                <a:solidFill>
                  <a:srgbClr val="00733B"/>
                </a:solidFill>
              </a:rPr>
              <a:t>=</a:t>
            </a:r>
            <a:r>
              <a:rPr dirty="0"/>
              <a:t>{() =&gt; { </a:t>
            </a:r>
            <a:r>
              <a:rPr dirty="0" err="1"/>
              <a:t>deleteCalled</a:t>
            </a:r>
            <a:r>
              <a:rPr dirty="0"/>
              <a:t> = </a:t>
            </a:r>
            <a:r>
              <a:rPr dirty="0">
                <a:solidFill>
                  <a:srgbClr val="011480"/>
                </a:solidFill>
              </a:rPr>
              <a:t>true</a:t>
            </a:r>
            <a:r>
              <a:rPr dirty="0"/>
              <a:t>; }} /&gt; );</a:t>
            </a:r>
          </a:p>
          <a:p>
            <a:pPr defTabSz="457200">
              <a:defRPr sz="1500">
                <a:solidFill>
                  <a:srgbClr val="272727"/>
                </a:solidFill>
                <a:latin typeface="Courier"/>
                <a:ea typeface="Courier"/>
                <a:cs typeface="Courier"/>
                <a:sym typeface="Courier"/>
              </a:defRPr>
            </a:pPr>
            <a:r>
              <a:rPr dirty="0"/>
              <a:t>});</a:t>
            </a:r>
          </a:p>
        </p:txBody>
      </p:sp>
      <p:sp>
        <p:nvSpPr>
          <p:cNvPr id="380" name="TextBox 9"/>
          <p:cNvSpPr txBox="1"/>
          <p:nvPr/>
        </p:nvSpPr>
        <p:spPr>
          <a:xfrm>
            <a:off x="3345510" y="6228522"/>
            <a:ext cx="6092836" cy="3330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a:defRPr u="sng">
                <a:solidFill>
                  <a:srgbClr val="0563C1"/>
                </a:solidFill>
                <a:uFill>
                  <a:solidFill>
                    <a:srgbClr val="0563C1"/>
                  </a:solidFill>
                </a:uFill>
                <a:hlinkClick r:id="rId3"/>
              </a:defRPr>
            </a:lvl1pPr>
          </a:lstStyle>
          <a:p>
            <a:pPr>
              <a:defRPr u="none">
                <a:solidFill>
                  <a:srgbClr val="000000"/>
                </a:solidFill>
                <a:uFillTx/>
              </a:defRPr>
            </a:pPr>
            <a:r>
              <a:rPr u="sng">
                <a:solidFill>
                  <a:srgbClr val="0563C1"/>
                </a:solidFill>
                <a:uFill>
                  <a:solidFill>
                    <a:srgbClr val="0563C1"/>
                  </a:solidFill>
                </a:uFill>
                <a:hlinkClick r:id="rId3"/>
              </a:rPr>
              <a:t>https://testing-library.com/docs/react-testing-library/api#render</a:t>
            </a:r>
          </a:p>
        </p:txBody>
      </p:sp>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Title 1"/>
          <p:cNvSpPr txBox="1">
            <a:spLocks noGrp="1"/>
          </p:cNvSpPr>
          <p:nvPr>
            <p:ph type="title"/>
          </p:nvPr>
        </p:nvSpPr>
        <p:spPr>
          <a:xfrm>
            <a:off x="838200" y="18255"/>
            <a:ext cx="10515600" cy="1325563"/>
          </a:xfrm>
          <a:prstGeom prst="rect">
            <a:avLst/>
          </a:prstGeom>
        </p:spPr>
        <p:txBody>
          <a:bodyPr/>
          <a:lstStyle/>
          <a:p>
            <a:r>
              <a:t>Inspecting Rendered Components: By Text</a:t>
            </a:r>
          </a:p>
        </p:txBody>
      </p:sp>
      <p:sp>
        <p:nvSpPr>
          <p:cNvPr id="385" name="Content Placeholder 2"/>
          <p:cNvSpPr txBox="1">
            <a:spLocks noGrp="1"/>
          </p:cNvSpPr>
          <p:nvPr>
            <p:ph type="body" sz="quarter" idx="1"/>
          </p:nvPr>
        </p:nvSpPr>
        <p:spPr>
          <a:xfrm>
            <a:off x="1020222" y="5629269"/>
            <a:ext cx="10151555" cy="1058110"/>
          </a:xfrm>
          <a:prstGeom prst="rect">
            <a:avLst/>
          </a:prstGeom>
        </p:spPr>
        <p:txBody>
          <a:bodyPr/>
          <a:lstStyle>
            <a:lvl1pPr marL="0" indent="0">
              <a:buSzTx/>
              <a:buNone/>
            </a:lvl1pPr>
          </a:lstStyle>
          <a:p>
            <a:r>
              <a:t>First approach to inspect rendered components: match by text</a:t>
            </a:r>
          </a:p>
        </p:txBody>
      </p:sp>
      <p:sp>
        <p:nvSpPr>
          <p:cNvPr id="386"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34</a:t>
            </a:fld>
            <a:endParaRPr/>
          </a:p>
        </p:txBody>
      </p:sp>
      <p:sp>
        <p:nvSpPr>
          <p:cNvPr id="387" name="TextBox 8"/>
          <p:cNvSpPr txBox="1"/>
          <p:nvPr/>
        </p:nvSpPr>
        <p:spPr>
          <a:xfrm>
            <a:off x="947530" y="3970627"/>
            <a:ext cx="10296940" cy="1221741"/>
          </a:xfrm>
          <a:prstGeom prst="rect">
            <a:avLst/>
          </a:prstGeom>
          <a:ln w="127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defTabSz="457200">
              <a:defRPr>
                <a:solidFill>
                  <a:srgbClr val="00733B"/>
                </a:solidFill>
                <a:latin typeface="Courier"/>
                <a:ea typeface="Courier"/>
                <a:cs typeface="Courier"/>
                <a:sym typeface="Courier"/>
              </a:defRPr>
            </a:pPr>
            <a:r>
              <a:rPr i="1">
                <a:solidFill>
                  <a:srgbClr val="272727"/>
                </a:solidFill>
              </a:rPr>
              <a:t>test</a:t>
            </a:r>
            <a:r>
              <a:rPr>
                <a:solidFill>
                  <a:srgbClr val="272727"/>
                </a:solidFill>
              </a:rPr>
              <a:t>(</a:t>
            </a:r>
            <a:r>
              <a:t>"It renders the greeting"</a:t>
            </a:r>
            <a:r>
              <a:rPr>
                <a:solidFill>
                  <a:srgbClr val="272727"/>
                </a:solidFill>
              </a:rPr>
              <a:t>, ()=&gt;{</a:t>
            </a:r>
          </a:p>
          <a:p>
            <a:pPr defTabSz="457200">
              <a:defRPr>
                <a:solidFill>
                  <a:srgbClr val="0432FF"/>
                </a:solidFill>
                <a:latin typeface="Courier"/>
                <a:ea typeface="Courier"/>
                <a:cs typeface="Courier"/>
                <a:sym typeface="Courier"/>
              </a:defRPr>
            </a:pPr>
            <a:r>
              <a:rPr>
                <a:solidFill>
                  <a:srgbClr val="272727"/>
                </a:solidFill>
              </a:rPr>
              <a:t>  </a:t>
            </a:r>
            <a:r>
              <a:rPr>
                <a:solidFill>
                  <a:srgbClr val="011480"/>
                </a:solidFill>
              </a:rPr>
              <a:t>const </a:t>
            </a:r>
            <a:r>
              <a:rPr>
                <a:solidFill>
                  <a:srgbClr val="458383"/>
                </a:solidFill>
              </a:rPr>
              <a:t>greeting </a:t>
            </a:r>
            <a:r>
              <a:rPr>
                <a:solidFill>
                  <a:srgbClr val="272727"/>
                </a:solidFill>
              </a:rPr>
              <a:t>= </a:t>
            </a:r>
            <a:r>
              <a:rPr i="1">
                <a:solidFill>
                  <a:srgbClr val="66187A"/>
                </a:solidFill>
              </a:rPr>
              <a:t>screen</a:t>
            </a:r>
            <a:r>
              <a:rPr>
                <a:solidFill>
                  <a:srgbClr val="272727"/>
                </a:solidFill>
              </a:rPr>
              <a:t>.</a:t>
            </a:r>
            <a:r>
              <a:rPr i="1">
                <a:solidFill>
                  <a:srgbClr val="272727"/>
                </a:solidFill>
              </a:rPr>
              <a:t>getByText</a:t>
            </a:r>
            <a:r>
              <a:rPr>
                <a:solidFill>
                  <a:srgbClr val="272727"/>
                </a:solidFill>
              </a:rPr>
              <a:t>(</a:t>
            </a:r>
            <a:r>
              <a:t>/Hello, Ripley!/</a:t>
            </a:r>
            <a:r>
              <a:rPr>
                <a:solidFill>
                  <a:srgbClr val="272727"/>
                </a:solidFill>
              </a:rPr>
              <a:t>);</a:t>
            </a:r>
          </a:p>
          <a:p>
            <a:pPr defTabSz="457200">
              <a:defRPr>
                <a:solidFill>
                  <a:srgbClr val="7A7A43"/>
                </a:solidFill>
                <a:latin typeface="Courier"/>
                <a:ea typeface="Courier"/>
                <a:cs typeface="Courier"/>
                <a:sym typeface="Courier"/>
              </a:defRPr>
            </a:pPr>
            <a:r>
              <a:rPr>
                <a:solidFill>
                  <a:srgbClr val="272727"/>
                </a:solidFill>
              </a:rPr>
              <a:t>  </a:t>
            </a:r>
            <a:r>
              <a:rPr i="1">
                <a:solidFill>
                  <a:srgbClr val="272727"/>
                </a:solidFill>
              </a:rPr>
              <a:t>expect</a:t>
            </a:r>
            <a:r>
              <a:rPr>
                <a:solidFill>
                  <a:srgbClr val="272727"/>
                </a:solidFill>
              </a:rPr>
              <a:t>(</a:t>
            </a:r>
            <a:r>
              <a:rPr>
                <a:solidFill>
                  <a:srgbClr val="458383"/>
                </a:solidFill>
              </a:rPr>
              <a:t>greeting</a:t>
            </a:r>
            <a:r>
              <a:rPr>
                <a:solidFill>
                  <a:srgbClr val="272727"/>
                </a:solidFill>
              </a:rPr>
              <a:t>).</a:t>
            </a:r>
            <a:r>
              <a:t>toBeInTheDocument</a:t>
            </a:r>
            <a:r>
              <a:rPr>
                <a:solidFill>
                  <a:srgbClr val="272727"/>
                </a:solidFill>
              </a:rPr>
              <a:t>();</a:t>
            </a:r>
          </a:p>
          <a:p>
            <a:pPr defTabSz="457200">
              <a:defRPr>
                <a:solidFill>
                  <a:srgbClr val="272727"/>
                </a:solidFill>
                <a:latin typeface="Courier"/>
                <a:ea typeface="Courier"/>
                <a:cs typeface="Courier"/>
                <a:sym typeface="Courier"/>
              </a:defRPr>
            </a:pPr>
            <a:r>
              <a:t>})</a:t>
            </a:r>
          </a:p>
        </p:txBody>
      </p:sp>
      <p:sp>
        <p:nvSpPr>
          <p:cNvPr id="388" name="TextBox 4"/>
          <p:cNvSpPr txBox="1"/>
          <p:nvPr/>
        </p:nvSpPr>
        <p:spPr>
          <a:xfrm>
            <a:off x="954127" y="1624077"/>
            <a:ext cx="8915259" cy="2031325"/>
          </a:xfrm>
          <a:prstGeom prst="rect">
            <a:avLst/>
          </a:prstGeom>
          <a:ln w="127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a:solidFill>
                  <a:srgbClr val="011480"/>
                </a:solidFill>
                <a:latin typeface="Courier"/>
                <a:ea typeface="Courier"/>
                <a:cs typeface="Courier"/>
                <a:sym typeface="Courier"/>
              </a:defRPr>
            </a:pPr>
            <a:r>
              <a:rPr dirty="0"/>
              <a:t>return </a:t>
            </a:r>
            <a:r>
              <a:rPr dirty="0">
                <a:solidFill>
                  <a:srgbClr val="272727"/>
                </a:solidFill>
              </a:rPr>
              <a:t>(</a:t>
            </a:r>
          </a:p>
          <a:p>
            <a:pPr defTabSz="457200">
              <a:defRPr>
                <a:solidFill>
                  <a:srgbClr val="272727"/>
                </a:solidFill>
                <a:latin typeface="Courier"/>
                <a:ea typeface="Courier"/>
                <a:cs typeface="Courier"/>
                <a:sym typeface="Courier"/>
              </a:defRPr>
            </a:pPr>
            <a:r>
              <a:rPr dirty="0"/>
              <a:t>    &lt;</a:t>
            </a:r>
            <a:r>
              <a:rPr dirty="0">
                <a:solidFill>
                  <a:srgbClr val="011480"/>
                </a:solidFill>
              </a:rPr>
              <a:t>div</a:t>
            </a:r>
            <a:r>
              <a:rPr dirty="0"/>
              <a:t>&gt;</a:t>
            </a:r>
          </a:p>
          <a:p>
            <a:pPr defTabSz="457200">
              <a:defRPr>
                <a:solidFill>
                  <a:srgbClr val="272727"/>
                </a:solidFill>
                <a:latin typeface="Courier"/>
                <a:ea typeface="Courier"/>
                <a:cs typeface="Courier"/>
                <a:sym typeface="Courier"/>
              </a:defRPr>
            </a:pPr>
            <a:r>
              <a:rPr dirty="0"/>
              <a:t>      Hello, {</a:t>
            </a:r>
            <a:r>
              <a:rPr dirty="0" err="1"/>
              <a:t>props.</a:t>
            </a:r>
            <a:r>
              <a:rPr dirty="0" err="1">
                <a:solidFill>
                  <a:srgbClr val="66187A"/>
                </a:solidFill>
              </a:rPr>
              <a:t>name</a:t>
            </a:r>
            <a:r>
              <a:rPr dirty="0"/>
              <a:t>}! This is React! {</a:t>
            </a:r>
            <a:r>
              <a:rPr dirty="0" err="1"/>
              <a:t>likeButton</a:t>
            </a:r>
            <a:r>
              <a:rPr dirty="0"/>
              <a:t>}</a:t>
            </a:r>
          </a:p>
          <a:p>
            <a:pPr defTabSz="457200">
              <a:defRPr>
                <a:solidFill>
                  <a:srgbClr val="011480"/>
                </a:solidFill>
                <a:latin typeface="Courier"/>
                <a:ea typeface="Courier"/>
                <a:cs typeface="Courier"/>
                <a:sym typeface="Courier"/>
              </a:defRPr>
            </a:pPr>
            <a:r>
              <a:rPr dirty="0">
                <a:solidFill>
                  <a:srgbClr val="272727"/>
                </a:solidFill>
              </a:rPr>
              <a:t>      &lt;</a:t>
            </a:r>
            <a:r>
              <a:rPr dirty="0" err="1"/>
              <a:t>IconButton</a:t>
            </a:r>
            <a:r>
              <a:rPr dirty="0"/>
              <a:t> </a:t>
            </a:r>
            <a:r>
              <a:rPr dirty="0">
                <a:solidFill>
                  <a:srgbClr val="0073E6"/>
                </a:solidFill>
              </a:rPr>
              <a:t>aria-label</a:t>
            </a:r>
            <a:r>
              <a:rPr dirty="0">
                <a:solidFill>
                  <a:srgbClr val="00733B"/>
                </a:solidFill>
              </a:rPr>
              <a:t>='delete' </a:t>
            </a:r>
            <a:r>
              <a:rPr dirty="0">
                <a:solidFill>
                  <a:srgbClr val="0073E6"/>
                </a:solidFill>
              </a:rPr>
              <a:t>icon</a:t>
            </a:r>
            <a:r>
              <a:rPr dirty="0">
                <a:solidFill>
                  <a:srgbClr val="00733B"/>
                </a:solidFill>
              </a:rPr>
              <a:t>=</a:t>
            </a:r>
            <a:r>
              <a:rPr dirty="0">
                <a:solidFill>
                  <a:srgbClr val="272727"/>
                </a:solidFill>
              </a:rPr>
              <a:t>{&lt;</a:t>
            </a:r>
            <a:r>
              <a:rPr dirty="0" err="1"/>
              <a:t>AiTwotoneDelete</a:t>
            </a:r>
            <a:r>
              <a:rPr dirty="0"/>
              <a:t> </a:t>
            </a:r>
            <a:r>
              <a:rPr dirty="0">
                <a:solidFill>
                  <a:srgbClr val="272727"/>
                </a:solidFill>
              </a:rPr>
              <a:t>/&gt;}</a:t>
            </a:r>
            <a:br>
              <a:rPr lang="en-US" dirty="0">
                <a:solidFill>
                  <a:srgbClr val="272727"/>
                </a:solidFill>
              </a:rPr>
            </a:br>
            <a:r>
              <a:rPr lang="en-US" dirty="0">
                <a:solidFill>
                  <a:srgbClr val="272727"/>
                </a:solidFill>
              </a:rPr>
              <a:t>           </a:t>
            </a:r>
            <a:r>
              <a:rPr dirty="0" err="1">
                <a:solidFill>
                  <a:srgbClr val="0073E6"/>
                </a:solidFill>
              </a:rPr>
              <a:t>onClick</a:t>
            </a:r>
            <a:r>
              <a:rPr dirty="0">
                <a:solidFill>
                  <a:srgbClr val="00733B"/>
                </a:solidFill>
              </a:rPr>
              <a:t>=</a:t>
            </a:r>
            <a:r>
              <a:rPr dirty="0">
                <a:solidFill>
                  <a:srgbClr val="272727"/>
                </a:solidFill>
              </a:rPr>
              <a:t>{</a:t>
            </a:r>
            <a:r>
              <a:rPr dirty="0" err="1">
                <a:solidFill>
                  <a:srgbClr val="272727"/>
                </a:solidFill>
              </a:rPr>
              <a:t>props.</a:t>
            </a:r>
            <a:r>
              <a:rPr dirty="0" err="1">
                <a:solidFill>
                  <a:srgbClr val="66187A"/>
                </a:solidFill>
              </a:rPr>
              <a:t>onDelete</a:t>
            </a:r>
            <a:r>
              <a:rPr dirty="0">
                <a:solidFill>
                  <a:srgbClr val="272727"/>
                </a:solidFill>
              </a:rPr>
              <a:t>} /&gt;</a:t>
            </a:r>
          </a:p>
          <a:p>
            <a:pPr defTabSz="457200">
              <a:defRPr>
                <a:solidFill>
                  <a:srgbClr val="272727"/>
                </a:solidFill>
                <a:latin typeface="Courier"/>
                <a:ea typeface="Courier"/>
                <a:cs typeface="Courier"/>
                <a:sym typeface="Courier"/>
              </a:defRPr>
            </a:pPr>
            <a:r>
              <a:rPr dirty="0"/>
              <a:t>    &lt;/</a:t>
            </a:r>
            <a:r>
              <a:rPr dirty="0">
                <a:solidFill>
                  <a:srgbClr val="011480"/>
                </a:solidFill>
              </a:rPr>
              <a:t>div</a:t>
            </a:r>
            <a:r>
              <a:rPr dirty="0"/>
              <a:t>&gt;</a:t>
            </a:r>
          </a:p>
          <a:p>
            <a:pPr defTabSz="457200">
              <a:defRPr>
                <a:solidFill>
                  <a:srgbClr val="272727"/>
                </a:solidFill>
                <a:latin typeface="Courier"/>
                <a:ea typeface="Courier"/>
                <a:cs typeface="Courier"/>
                <a:sym typeface="Courier"/>
              </a:defRPr>
            </a:pPr>
            <a:r>
              <a:rPr dirty="0"/>
              <a:t>);</a:t>
            </a:r>
          </a:p>
        </p:txBody>
      </p:sp>
      <p:sp>
        <p:nvSpPr>
          <p:cNvPr id="389" name="TextBox 5"/>
          <p:cNvSpPr txBox="1"/>
          <p:nvPr/>
        </p:nvSpPr>
        <p:spPr>
          <a:xfrm>
            <a:off x="45720" y="1617727"/>
            <a:ext cx="981987" cy="5493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600" b="1"/>
            </a:lvl1pPr>
          </a:lstStyle>
          <a:p>
            <a:r>
              <a:rPr dirty="0"/>
              <a:t>SUT</a:t>
            </a:r>
          </a:p>
        </p:txBody>
      </p:sp>
      <p:sp>
        <p:nvSpPr>
          <p:cNvPr id="390" name="TextBox 10"/>
          <p:cNvSpPr txBox="1"/>
          <p:nvPr/>
        </p:nvSpPr>
        <p:spPr>
          <a:xfrm>
            <a:off x="45720" y="4157737"/>
            <a:ext cx="981987" cy="5493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600" b="1"/>
            </a:lvl1pPr>
          </a:lstStyle>
          <a:p>
            <a:r>
              <a:t>Test</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Title 1"/>
          <p:cNvSpPr txBox="1">
            <a:spLocks noGrp="1"/>
          </p:cNvSpPr>
          <p:nvPr>
            <p:ph type="title"/>
          </p:nvPr>
        </p:nvSpPr>
        <p:spPr>
          <a:xfrm>
            <a:off x="838200" y="18255"/>
            <a:ext cx="10515600" cy="1325563"/>
          </a:xfrm>
          <a:prstGeom prst="rect">
            <a:avLst/>
          </a:prstGeom>
        </p:spPr>
        <p:txBody>
          <a:bodyPr/>
          <a:lstStyle/>
          <a:p>
            <a:r>
              <a:t>Inspecting Rendered Components: ARIA label</a:t>
            </a:r>
          </a:p>
        </p:txBody>
      </p:sp>
      <p:sp>
        <p:nvSpPr>
          <p:cNvPr id="395"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35</a:t>
            </a:fld>
            <a:endParaRPr/>
          </a:p>
        </p:txBody>
      </p:sp>
      <p:sp>
        <p:nvSpPr>
          <p:cNvPr id="396" name="TextBox 8"/>
          <p:cNvSpPr txBox="1"/>
          <p:nvPr/>
        </p:nvSpPr>
        <p:spPr>
          <a:xfrm>
            <a:off x="967393" y="3970627"/>
            <a:ext cx="10556527" cy="2339341"/>
          </a:xfrm>
          <a:prstGeom prst="rect">
            <a:avLst/>
          </a:prstGeom>
          <a:ln w="127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defTabSz="457200">
              <a:defRPr>
                <a:solidFill>
                  <a:srgbClr val="00733B"/>
                </a:solidFill>
                <a:latin typeface="Courier"/>
                <a:ea typeface="Courier"/>
                <a:cs typeface="Courier"/>
                <a:sym typeface="Courier"/>
              </a:defRPr>
            </a:pPr>
            <a:r>
              <a:rPr i="1">
                <a:solidFill>
                  <a:srgbClr val="272727"/>
                </a:solidFill>
              </a:rPr>
              <a:t>test</a:t>
            </a:r>
            <a:r>
              <a:rPr>
                <a:solidFill>
                  <a:srgbClr val="272727"/>
                </a:solidFill>
              </a:rPr>
              <a:t>(</a:t>
            </a:r>
            <a:r>
              <a:t>"Like button defaults to not liked, clicking it likes, clicking again unlikes"</a:t>
            </a:r>
            <a:r>
              <a:rPr>
                <a:solidFill>
                  <a:srgbClr val="272727"/>
                </a:solidFill>
              </a:rPr>
              <a:t>, () =&gt; {</a:t>
            </a:r>
          </a:p>
          <a:p>
            <a:pPr defTabSz="457200">
              <a:defRPr>
                <a:solidFill>
                  <a:srgbClr val="272727"/>
                </a:solidFill>
                <a:latin typeface="Courier"/>
                <a:ea typeface="Courier"/>
                <a:cs typeface="Courier"/>
                <a:sym typeface="Courier"/>
              </a:defRPr>
            </a:pPr>
            <a:r>
              <a:t>  </a:t>
            </a:r>
            <a:r>
              <a:rPr>
                <a:solidFill>
                  <a:srgbClr val="011480"/>
                </a:solidFill>
              </a:rPr>
              <a:t>const </a:t>
            </a:r>
            <a:r>
              <a:rPr>
                <a:solidFill>
                  <a:srgbClr val="458383"/>
                </a:solidFill>
              </a:rPr>
              <a:t>likeButton </a:t>
            </a:r>
            <a:r>
              <a:t>= </a:t>
            </a:r>
            <a:r>
              <a:rPr i="1">
                <a:solidFill>
                  <a:srgbClr val="66187A"/>
                </a:solidFill>
              </a:rPr>
              <a:t>screen</a:t>
            </a:r>
            <a:r>
              <a:t>.</a:t>
            </a:r>
            <a:r>
              <a:rPr i="1"/>
              <a:t>getByLabelText</a:t>
            </a:r>
            <a:r>
              <a:t>(</a:t>
            </a:r>
            <a:r>
              <a:rPr>
                <a:solidFill>
                  <a:srgbClr val="00733B"/>
                </a:solidFill>
              </a:rPr>
              <a:t>"like"</a:t>
            </a:r>
            <a:r>
              <a:t>);</a:t>
            </a:r>
          </a:p>
          <a:p>
            <a:pPr defTabSz="457200">
              <a:defRPr>
                <a:solidFill>
                  <a:srgbClr val="458383"/>
                </a:solidFill>
                <a:latin typeface="Courier"/>
                <a:ea typeface="Courier"/>
                <a:cs typeface="Courier"/>
                <a:sym typeface="Courier"/>
              </a:defRPr>
            </a:pPr>
            <a:r>
              <a:rPr>
                <a:solidFill>
                  <a:srgbClr val="272727"/>
                </a:solidFill>
              </a:rPr>
              <a:t>  </a:t>
            </a:r>
            <a:r>
              <a:rPr i="1">
                <a:solidFill>
                  <a:srgbClr val="66187A"/>
                </a:solidFill>
              </a:rPr>
              <a:t>fireEvent</a:t>
            </a:r>
            <a:r>
              <a:rPr>
                <a:solidFill>
                  <a:srgbClr val="272727"/>
                </a:solidFill>
              </a:rPr>
              <a:t>.</a:t>
            </a:r>
            <a:r>
              <a:rPr i="1">
                <a:solidFill>
                  <a:srgbClr val="272727"/>
                </a:solidFill>
              </a:rPr>
              <a:t>click</a:t>
            </a:r>
            <a:r>
              <a:rPr>
                <a:solidFill>
                  <a:srgbClr val="272727"/>
                </a:solidFill>
              </a:rPr>
              <a:t>(</a:t>
            </a:r>
            <a:r>
              <a:t>likeButton</a:t>
            </a:r>
            <a:r>
              <a:rPr>
                <a:solidFill>
                  <a:srgbClr val="272727"/>
                </a:solidFill>
              </a:rPr>
              <a:t>);</a:t>
            </a:r>
          </a:p>
          <a:p>
            <a:pPr defTabSz="457200">
              <a:defRPr>
                <a:solidFill>
                  <a:srgbClr val="272727"/>
                </a:solidFill>
                <a:latin typeface="Courier"/>
                <a:ea typeface="Courier"/>
                <a:cs typeface="Courier"/>
                <a:sym typeface="Courier"/>
              </a:defRPr>
            </a:pPr>
            <a:r>
              <a:t>  </a:t>
            </a:r>
            <a:r>
              <a:rPr>
                <a:solidFill>
                  <a:srgbClr val="011480"/>
                </a:solidFill>
              </a:rPr>
              <a:t>const </a:t>
            </a:r>
            <a:r>
              <a:rPr>
                <a:solidFill>
                  <a:srgbClr val="458383"/>
                </a:solidFill>
              </a:rPr>
              <a:t>unLikeButton </a:t>
            </a:r>
            <a:r>
              <a:t>= </a:t>
            </a:r>
            <a:r>
              <a:rPr i="1">
                <a:solidFill>
                  <a:srgbClr val="66187A"/>
                </a:solidFill>
              </a:rPr>
              <a:t>screen</a:t>
            </a:r>
            <a:r>
              <a:t>.</a:t>
            </a:r>
            <a:r>
              <a:rPr i="1"/>
              <a:t>getByLabelText</a:t>
            </a:r>
            <a:r>
              <a:t>(</a:t>
            </a:r>
            <a:r>
              <a:rPr>
                <a:solidFill>
                  <a:srgbClr val="00733B"/>
                </a:solidFill>
              </a:rPr>
              <a:t>"unlike"</a:t>
            </a:r>
            <a:r>
              <a:t>);</a:t>
            </a:r>
          </a:p>
          <a:p>
            <a:pPr defTabSz="457200">
              <a:defRPr>
                <a:solidFill>
                  <a:srgbClr val="458383"/>
                </a:solidFill>
                <a:latin typeface="Courier"/>
                <a:ea typeface="Courier"/>
                <a:cs typeface="Courier"/>
                <a:sym typeface="Courier"/>
              </a:defRPr>
            </a:pPr>
            <a:r>
              <a:rPr>
                <a:solidFill>
                  <a:srgbClr val="272727"/>
                </a:solidFill>
              </a:rPr>
              <a:t>  </a:t>
            </a:r>
            <a:r>
              <a:rPr i="1">
                <a:solidFill>
                  <a:srgbClr val="66187A"/>
                </a:solidFill>
              </a:rPr>
              <a:t>fireEvent</a:t>
            </a:r>
            <a:r>
              <a:rPr>
                <a:solidFill>
                  <a:srgbClr val="272727"/>
                </a:solidFill>
              </a:rPr>
              <a:t>.</a:t>
            </a:r>
            <a:r>
              <a:rPr i="1">
                <a:solidFill>
                  <a:srgbClr val="272727"/>
                </a:solidFill>
              </a:rPr>
              <a:t>click</a:t>
            </a:r>
            <a:r>
              <a:rPr>
                <a:solidFill>
                  <a:srgbClr val="272727"/>
                </a:solidFill>
              </a:rPr>
              <a:t>(</a:t>
            </a:r>
            <a:r>
              <a:t>unLikeButton</a:t>
            </a:r>
            <a:r>
              <a:rPr>
                <a:solidFill>
                  <a:srgbClr val="272727"/>
                </a:solidFill>
              </a:rPr>
              <a:t>);</a:t>
            </a:r>
          </a:p>
          <a:p>
            <a:pPr defTabSz="457200">
              <a:defRPr>
                <a:solidFill>
                  <a:srgbClr val="7A7A43"/>
                </a:solidFill>
                <a:latin typeface="Courier"/>
                <a:ea typeface="Courier"/>
                <a:cs typeface="Courier"/>
                <a:sym typeface="Courier"/>
              </a:defRPr>
            </a:pPr>
            <a:r>
              <a:rPr>
                <a:solidFill>
                  <a:srgbClr val="272727"/>
                </a:solidFill>
              </a:rPr>
              <a:t>  </a:t>
            </a:r>
            <a:r>
              <a:rPr i="1">
                <a:solidFill>
                  <a:srgbClr val="272727"/>
                </a:solidFill>
              </a:rPr>
              <a:t>expect</a:t>
            </a:r>
            <a:r>
              <a:rPr>
                <a:solidFill>
                  <a:srgbClr val="272727"/>
                </a:solidFill>
              </a:rPr>
              <a:t>(</a:t>
            </a:r>
            <a:r>
              <a:rPr i="1">
                <a:solidFill>
                  <a:srgbClr val="66187A"/>
                </a:solidFill>
              </a:rPr>
              <a:t>screen</a:t>
            </a:r>
            <a:r>
              <a:rPr>
                <a:solidFill>
                  <a:srgbClr val="272727"/>
                </a:solidFill>
              </a:rPr>
              <a:t>.</a:t>
            </a:r>
            <a:r>
              <a:rPr i="1">
                <a:solidFill>
                  <a:srgbClr val="272727"/>
                </a:solidFill>
              </a:rPr>
              <a:t>getByLabelText</a:t>
            </a:r>
            <a:r>
              <a:rPr>
                <a:solidFill>
                  <a:srgbClr val="272727"/>
                </a:solidFill>
              </a:rPr>
              <a:t>(</a:t>
            </a:r>
            <a:r>
              <a:rPr>
                <a:solidFill>
                  <a:srgbClr val="00733B"/>
                </a:solidFill>
              </a:rPr>
              <a:t>"like"</a:t>
            </a:r>
            <a:r>
              <a:rPr>
                <a:solidFill>
                  <a:srgbClr val="272727"/>
                </a:solidFill>
              </a:rPr>
              <a:t>)).</a:t>
            </a:r>
            <a:r>
              <a:t>toBeInTheDocument</a:t>
            </a:r>
            <a:r>
              <a:rPr>
                <a:solidFill>
                  <a:srgbClr val="272727"/>
                </a:solidFill>
              </a:rPr>
              <a:t>();</a:t>
            </a:r>
          </a:p>
          <a:p>
            <a:pPr defTabSz="457200">
              <a:defRPr>
                <a:solidFill>
                  <a:srgbClr val="272727"/>
                </a:solidFill>
                <a:latin typeface="Courier"/>
                <a:ea typeface="Courier"/>
                <a:cs typeface="Courier"/>
                <a:sym typeface="Courier"/>
              </a:defRPr>
            </a:pPr>
            <a:r>
              <a:t>});</a:t>
            </a:r>
          </a:p>
        </p:txBody>
      </p:sp>
      <p:sp>
        <p:nvSpPr>
          <p:cNvPr id="397" name="TextBox 4"/>
          <p:cNvSpPr txBox="1"/>
          <p:nvPr/>
        </p:nvSpPr>
        <p:spPr>
          <a:xfrm>
            <a:off x="954127" y="1520648"/>
            <a:ext cx="9719604" cy="2059941"/>
          </a:xfrm>
          <a:prstGeom prst="rect">
            <a:avLst/>
          </a:prstGeom>
          <a:ln w="127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defTabSz="457200">
              <a:defRPr>
                <a:solidFill>
                  <a:srgbClr val="458383"/>
                </a:solidFill>
                <a:latin typeface="Courier"/>
                <a:ea typeface="Courier"/>
                <a:cs typeface="Courier"/>
                <a:sym typeface="Courier"/>
              </a:defRPr>
            </a:pPr>
            <a:r>
              <a:rPr>
                <a:solidFill>
                  <a:srgbClr val="011480"/>
                </a:solidFill>
              </a:rPr>
              <a:t>if </a:t>
            </a:r>
            <a:r>
              <a:rPr>
                <a:solidFill>
                  <a:srgbClr val="272727"/>
                </a:solidFill>
              </a:rPr>
              <a:t>(</a:t>
            </a:r>
            <a:r>
              <a:t>isLiked</a:t>
            </a:r>
            <a:r>
              <a:rPr>
                <a:solidFill>
                  <a:srgbClr val="272727"/>
                </a:solidFill>
              </a:rPr>
              <a:t>) {</a:t>
            </a:r>
          </a:p>
          <a:p>
            <a:pPr defTabSz="457200">
              <a:defRPr>
                <a:solidFill>
                  <a:srgbClr val="458383"/>
                </a:solidFill>
                <a:latin typeface="Courier"/>
                <a:ea typeface="Courier"/>
                <a:cs typeface="Courier"/>
                <a:sym typeface="Courier"/>
              </a:defRPr>
            </a:pPr>
            <a:r>
              <a:rPr>
                <a:solidFill>
                  <a:srgbClr val="272727"/>
                </a:solidFill>
              </a:rPr>
              <a:t>  </a:t>
            </a:r>
            <a:r>
              <a:t>likeButton </a:t>
            </a:r>
            <a:r>
              <a:rPr>
                <a:solidFill>
                  <a:srgbClr val="272727"/>
                </a:solidFill>
              </a:rPr>
              <a:t>= (&lt;</a:t>
            </a:r>
            <a:r>
              <a:rPr>
                <a:solidFill>
                  <a:srgbClr val="011480"/>
                </a:solidFill>
              </a:rPr>
              <a:t>IconButton </a:t>
            </a:r>
            <a:r>
              <a:rPr>
                <a:solidFill>
                  <a:srgbClr val="0073E6"/>
                </a:solidFill>
              </a:rPr>
              <a:t>aria-label</a:t>
            </a:r>
            <a:r>
              <a:rPr>
                <a:solidFill>
                  <a:srgbClr val="00733B"/>
                </a:solidFill>
              </a:rPr>
              <a:t>="unlike"</a:t>
            </a:r>
          </a:p>
          <a:p>
            <a:pPr defTabSz="457200">
              <a:defRPr>
                <a:solidFill>
                  <a:srgbClr val="011480"/>
                </a:solidFill>
                <a:latin typeface="Courier"/>
                <a:ea typeface="Courier"/>
                <a:cs typeface="Courier"/>
                <a:sym typeface="Courier"/>
              </a:defRPr>
            </a:pPr>
            <a:r>
              <a:rPr>
                <a:solidFill>
                  <a:srgbClr val="00733B"/>
                </a:solidFill>
              </a:rPr>
              <a:t>      </a:t>
            </a:r>
            <a:r>
              <a:rPr>
                <a:solidFill>
                  <a:srgbClr val="0073E6"/>
                </a:solidFill>
              </a:rPr>
              <a:t>icon</a:t>
            </a:r>
            <a:r>
              <a:rPr>
                <a:solidFill>
                  <a:srgbClr val="00733B"/>
                </a:solidFill>
              </a:rPr>
              <a:t>=</a:t>
            </a:r>
            <a:r>
              <a:rPr>
                <a:solidFill>
                  <a:srgbClr val="272727"/>
                </a:solidFill>
              </a:rPr>
              <a:t>{&lt;</a:t>
            </a:r>
            <a:r>
              <a:t>AiFillHeart </a:t>
            </a:r>
            <a:r>
              <a:rPr>
                <a:solidFill>
                  <a:srgbClr val="272727"/>
                </a:solidFill>
              </a:rPr>
              <a:t>/&gt;} </a:t>
            </a:r>
            <a:r>
              <a:rPr>
                <a:solidFill>
                  <a:srgbClr val="0073E6"/>
                </a:solidFill>
              </a:rPr>
              <a:t>onClick</a:t>
            </a:r>
            <a:r>
              <a:rPr>
                <a:solidFill>
                  <a:srgbClr val="00733B"/>
                </a:solidFill>
              </a:rPr>
              <a:t>=</a:t>
            </a:r>
            <a:r>
              <a:rPr>
                <a:solidFill>
                  <a:srgbClr val="272727"/>
                </a:solidFill>
              </a:rPr>
              <a:t>{() =&gt; </a:t>
            </a:r>
            <a:r>
              <a:rPr>
                <a:solidFill>
                  <a:srgbClr val="000000"/>
                </a:solidFill>
              </a:rPr>
              <a:t>setIsLiked</a:t>
            </a:r>
            <a:r>
              <a:rPr>
                <a:solidFill>
                  <a:srgbClr val="272727"/>
                </a:solidFill>
              </a:rPr>
              <a:t>(</a:t>
            </a:r>
            <a:r>
              <a:t>false</a:t>
            </a:r>
            <a:r>
              <a:rPr>
                <a:solidFill>
                  <a:srgbClr val="272727"/>
                </a:solidFill>
              </a:rPr>
              <a:t>)} /&gt; );</a:t>
            </a:r>
          </a:p>
          <a:p>
            <a:pPr defTabSz="457200">
              <a:defRPr>
                <a:solidFill>
                  <a:srgbClr val="011480"/>
                </a:solidFill>
                <a:latin typeface="Courier"/>
                <a:ea typeface="Courier"/>
                <a:cs typeface="Courier"/>
                <a:sym typeface="Courier"/>
              </a:defRPr>
            </a:pPr>
            <a:r>
              <a:rPr>
                <a:solidFill>
                  <a:srgbClr val="272727"/>
                </a:solidFill>
              </a:rPr>
              <a:t>} </a:t>
            </a:r>
            <a:r>
              <a:t>else </a:t>
            </a:r>
            <a:r>
              <a:rPr>
                <a:solidFill>
                  <a:srgbClr val="272727"/>
                </a:solidFill>
              </a:rPr>
              <a:t>{</a:t>
            </a:r>
          </a:p>
          <a:p>
            <a:pPr defTabSz="457200">
              <a:defRPr>
                <a:solidFill>
                  <a:srgbClr val="458383"/>
                </a:solidFill>
                <a:latin typeface="Courier"/>
                <a:ea typeface="Courier"/>
                <a:cs typeface="Courier"/>
                <a:sym typeface="Courier"/>
              </a:defRPr>
            </a:pPr>
            <a:r>
              <a:rPr>
                <a:solidFill>
                  <a:srgbClr val="272727"/>
                </a:solidFill>
              </a:rPr>
              <a:t>  </a:t>
            </a:r>
            <a:r>
              <a:t>likeButton </a:t>
            </a:r>
            <a:r>
              <a:rPr>
                <a:solidFill>
                  <a:srgbClr val="272727"/>
                </a:solidFill>
              </a:rPr>
              <a:t>= (&lt;</a:t>
            </a:r>
            <a:r>
              <a:rPr>
                <a:solidFill>
                  <a:srgbClr val="011480"/>
                </a:solidFill>
              </a:rPr>
              <a:t>IconButton </a:t>
            </a:r>
            <a:r>
              <a:rPr>
                <a:solidFill>
                  <a:srgbClr val="0073E6"/>
                </a:solidFill>
              </a:rPr>
              <a:t>aria-label</a:t>
            </a:r>
            <a:r>
              <a:rPr>
                <a:solidFill>
                  <a:srgbClr val="00733B"/>
                </a:solidFill>
              </a:rPr>
              <a:t>="like"</a:t>
            </a:r>
          </a:p>
          <a:p>
            <a:pPr defTabSz="457200">
              <a:defRPr>
                <a:solidFill>
                  <a:srgbClr val="011480"/>
                </a:solidFill>
                <a:latin typeface="Courier"/>
                <a:ea typeface="Courier"/>
                <a:cs typeface="Courier"/>
                <a:sym typeface="Courier"/>
              </a:defRPr>
            </a:pPr>
            <a:r>
              <a:rPr>
                <a:solidFill>
                  <a:srgbClr val="00733B"/>
                </a:solidFill>
              </a:rPr>
              <a:t>      </a:t>
            </a:r>
            <a:r>
              <a:rPr>
                <a:solidFill>
                  <a:srgbClr val="0073E6"/>
                </a:solidFill>
              </a:rPr>
              <a:t>icon</a:t>
            </a:r>
            <a:r>
              <a:rPr>
                <a:solidFill>
                  <a:srgbClr val="00733B"/>
                </a:solidFill>
              </a:rPr>
              <a:t>=</a:t>
            </a:r>
            <a:r>
              <a:rPr>
                <a:solidFill>
                  <a:srgbClr val="272727"/>
                </a:solidFill>
              </a:rPr>
              <a:t>{&lt;</a:t>
            </a:r>
            <a:r>
              <a:t>AiOutlineHeart </a:t>
            </a:r>
            <a:r>
              <a:rPr>
                <a:solidFill>
                  <a:srgbClr val="272727"/>
                </a:solidFill>
              </a:rPr>
              <a:t>/&gt;} </a:t>
            </a:r>
            <a:r>
              <a:rPr>
                <a:solidFill>
                  <a:srgbClr val="0073E6"/>
                </a:solidFill>
              </a:rPr>
              <a:t>onClick</a:t>
            </a:r>
            <a:r>
              <a:rPr>
                <a:solidFill>
                  <a:srgbClr val="00733B"/>
                </a:solidFill>
              </a:rPr>
              <a:t>=</a:t>
            </a:r>
            <a:r>
              <a:rPr>
                <a:solidFill>
                  <a:srgbClr val="272727"/>
                </a:solidFill>
              </a:rPr>
              <a:t>{() =&gt; </a:t>
            </a:r>
            <a:r>
              <a:rPr>
                <a:solidFill>
                  <a:srgbClr val="000000"/>
                </a:solidFill>
              </a:rPr>
              <a:t>setIsLiked</a:t>
            </a:r>
            <a:r>
              <a:rPr>
                <a:solidFill>
                  <a:srgbClr val="272727"/>
                </a:solidFill>
              </a:rPr>
              <a:t>(</a:t>
            </a:r>
            <a:r>
              <a:t>true</a:t>
            </a:r>
            <a:r>
              <a:rPr>
                <a:solidFill>
                  <a:srgbClr val="272727"/>
                </a:solidFill>
              </a:rPr>
              <a:t>)} /&gt; );</a:t>
            </a:r>
          </a:p>
          <a:p>
            <a:pPr defTabSz="457200">
              <a:defRPr>
                <a:solidFill>
                  <a:srgbClr val="272727"/>
                </a:solidFill>
                <a:latin typeface="Courier"/>
                <a:ea typeface="Courier"/>
                <a:cs typeface="Courier"/>
                <a:sym typeface="Courier"/>
              </a:defRPr>
            </a:pPr>
            <a:r>
              <a:t>}</a:t>
            </a:r>
          </a:p>
        </p:txBody>
      </p:sp>
      <p:sp>
        <p:nvSpPr>
          <p:cNvPr id="398" name="TextBox 5"/>
          <p:cNvSpPr txBox="1"/>
          <p:nvPr/>
        </p:nvSpPr>
        <p:spPr>
          <a:xfrm>
            <a:off x="45720" y="1792798"/>
            <a:ext cx="981987" cy="5493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600" b="1"/>
            </a:lvl1pPr>
          </a:lstStyle>
          <a:p>
            <a:r>
              <a:t>SUT</a:t>
            </a:r>
          </a:p>
        </p:txBody>
      </p:sp>
      <p:sp>
        <p:nvSpPr>
          <p:cNvPr id="399" name="TextBox 10"/>
          <p:cNvSpPr txBox="1"/>
          <p:nvPr/>
        </p:nvSpPr>
        <p:spPr>
          <a:xfrm>
            <a:off x="45720" y="4343066"/>
            <a:ext cx="981987" cy="54933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lvl1pPr>
              <a:defRPr sz="3600" b="1"/>
            </a:lvl1pPr>
          </a:lstStyle>
          <a:p>
            <a:r>
              <a:t>Test</a:t>
            </a:r>
          </a:p>
        </p:txBody>
      </p:sp>
    </p:spTree>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Title 1"/>
          <p:cNvSpPr txBox="1">
            <a:spLocks noGrp="1"/>
          </p:cNvSpPr>
          <p:nvPr>
            <p:ph type="title"/>
          </p:nvPr>
        </p:nvSpPr>
        <p:spPr>
          <a:xfrm>
            <a:off x="838200" y="18255"/>
            <a:ext cx="10515600" cy="1325563"/>
          </a:xfrm>
          <a:prstGeom prst="rect">
            <a:avLst/>
          </a:prstGeom>
        </p:spPr>
        <p:txBody>
          <a:bodyPr/>
          <a:lstStyle/>
          <a:p>
            <a:r>
              <a:t>3 Tiers for Inspecting Rendered Components</a:t>
            </a:r>
          </a:p>
        </p:txBody>
      </p:sp>
      <p:sp>
        <p:nvSpPr>
          <p:cNvPr id="404"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36</a:t>
            </a:fld>
            <a:endParaRPr/>
          </a:p>
        </p:txBody>
      </p:sp>
      <p:sp>
        <p:nvSpPr>
          <p:cNvPr id="405" name="Content Placeholder 7"/>
          <p:cNvSpPr txBox="1">
            <a:spLocks noGrp="1"/>
          </p:cNvSpPr>
          <p:nvPr>
            <p:ph type="body" idx="1"/>
          </p:nvPr>
        </p:nvSpPr>
        <p:spPr>
          <a:xfrm>
            <a:off x="838199" y="1500160"/>
            <a:ext cx="9811872" cy="4351338"/>
          </a:xfrm>
          <a:prstGeom prst="rect">
            <a:avLst/>
          </a:prstGeom>
        </p:spPr>
        <p:txBody>
          <a:bodyPr/>
          <a:lstStyle/>
          <a:p>
            <a:pPr marL="226313" indent="-226313" defTabSz="905255">
              <a:spcBef>
                <a:spcPts val="900"/>
              </a:spcBef>
              <a:defRPr sz="2475"/>
            </a:pPr>
            <a:r>
              <a:t>Queries that reflect how every users interacts with your app</a:t>
            </a:r>
          </a:p>
          <a:p>
            <a:pPr marL="678941" lvl="1" indent="-226313" defTabSz="905255">
              <a:spcBef>
                <a:spcPts val="400"/>
              </a:spcBef>
              <a:defRPr sz="2178"/>
            </a:pPr>
            <a:r>
              <a:t>byRole – Using accessibility tree</a:t>
            </a:r>
          </a:p>
          <a:p>
            <a:pPr marL="678941" lvl="1" indent="-226313" defTabSz="905255">
              <a:spcBef>
                <a:spcPts val="400"/>
              </a:spcBef>
              <a:defRPr sz="2178"/>
            </a:pPr>
            <a:r>
              <a:t>byLabelText – Using label on form fields</a:t>
            </a:r>
          </a:p>
          <a:p>
            <a:pPr marL="678941" lvl="1" indent="-226313" defTabSz="905255">
              <a:spcBef>
                <a:spcPts val="400"/>
              </a:spcBef>
              <a:defRPr sz="2178"/>
            </a:pPr>
            <a:r>
              <a:t>byPlaceHolderText – Using placeholder text on form field</a:t>
            </a:r>
          </a:p>
          <a:p>
            <a:pPr marL="678941" lvl="1" indent="-226313" defTabSz="905255">
              <a:spcBef>
                <a:spcPts val="400"/>
              </a:spcBef>
              <a:defRPr sz="2178"/>
            </a:pPr>
            <a:r>
              <a:t>byText – By exact text in an element</a:t>
            </a:r>
          </a:p>
          <a:p>
            <a:pPr marL="678941" lvl="1" indent="-226313" defTabSz="905255">
              <a:spcBef>
                <a:spcPts val="400"/>
              </a:spcBef>
              <a:defRPr sz="2178"/>
            </a:pPr>
            <a:r>
              <a:t>byDisplayValue – By current value in a form field</a:t>
            </a:r>
          </a:p>
          <a:p>
            <a:pPr marL="226313" indent="-226313" defTabSz="905255">
              <a:spcBef>
                <a:spcPts val="900"/>
              </a:spcBef>
              <a:defRPr sz="2475"/>
            </a:pPr>
            <a:r>
              <a:t>Queries that reflect how some users interact with your app</a:t>
            </a:r>
          </a:p>
          <a:p>
            <a:pPr marL="678941" lvl="1" indent="-226313" defTabSz="905255">
              <a:spcBef>
                <a:spcPts val="400"/>
              </a:spcBef>
              <a:defRPr sz="2178"/>
            </a:pPr>
            <a:r>
              <a:t>byAltText – By alt text, usually not presented to sighted users</a:t>
            </a:r>
          </a:p>
          <a:p>
            <a:pPr marL="678941" lvl="1" indent="-226313" defTabSz="905255">
              <a:spcBef>
                <a:spcPts val="400"/>
              </a:spcBef>
              <a:defRPr sz="2178"/>
            </a:pPr>
            <a:r>
              <a:t>byTitle - By a “title” attribute, usually not presented to sighted users</a:t>
            </a:r>
          </a:p>
          <a:p>
            <a:pPr marL="226313" indent="-226313" defTabSz="905255">
              <a:spcBef>
                <a:spcPts val="900"/>
              </a:spcBef>
              <a:defRPr sz="2475"/>
            </a:pPr>
            <a:r>
              <a:t>Queries that have nothing to do with how a user interacts with app</a:t>
            </a:r>
          </a:p>
          <a:p>
            <a:pPr marL="678941" lvl="1" indent="-226313" defTabSz="905255">
              <a:spcBef>
                <a:spcPts val="400"/>
              </a:spcBef>
              <a:defRPr sz="2178"/>
            </a:pPr>
            <a:r>
              <a:t>byTestId</a:t>
            </a:r>
          </a:p>
        </p:txBody>
      </p:sp>
      <p:sp>
        <p:nvSpPr>
          <p:cNvPr id="406" name="TextBox 11"/>
          <p:cNvSpPr txBox="1"/>
          <p:nvPr/>
        </p:nvSpPr>
        <p:spPr>
          <a:xfrm>
            <a:off x="2995333" y="6256475"/>
            <a:ext cx="6098241" cy="345788"/>
          </a:xfrm>
          <a:prstGeom prst="rect">
            <a:avLst/>
          </a:prstGeom>
          <a:ln w="127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r>
              <a:t>More: </a:t>
            </a:r>
            <a:r>
              <a:rPr u="sng">
                <a:solidFill>
                  <a:srgbClr val="0563C1"/>
                </a:solidFill>
                <a:uFill>
                  <a:solidFill>
                    <a:srgbClr val="0563C1"/>
                  </a:solidFill>
                </a:uFill>
                <a:hlinkClick r:id="rId3"/>
              </a:rPr>
              <a:t>https://testing-library.com/docs/queries/about</a:t>
            </a:r>
            <a:r>
              <a:t> </a:t>
            </a: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 name="Title 1"/>
          <p:cNvSpPr txBox="1">
            <a:spLocks noGrp="1"/>
          </p:cNvSpPr>
          <p:nvPr>
            <p:ph type="title"/>
          </p:nvPr>
        </p:nvSpPr>
        <p:spPr>
          <a:prstGeom prst="rect">
            <a:avLst/>
          </a:prstGeom>
        </p:spPr>
        <p:txBody>
          <a:bodyPr/>
          <a:lstStyle/>
          <a:p>
            <a:r>
              <a:t>Testing Library Cheat Sheet</a:t>
            </a:r>
          </a:p>
        </p:txBody>
      </p:sp>
      <p:graphicFrame>
        <p:nvGraphicFramePr>
          <p:cNvPr id="411" name="Content Placeholder 4"/>
          <p:cNvGraphicFramePr/>
          <p:nvPr/>
        </p:nvGraphicFramePr>
        <p:xfrm>
          <a:off x="838200" y="1825625"/>
          <a:ext cx="5181596" cy="3789429"/>
        </p:xfrm>
        <a:graphic>
          <a:graphicData uri="http://schemas.openxmlformats.org/drawingml/2006/table">
            <a:tbl>
              <a:tblPr>
                <a:tableStyleId>{4C3C2611-4C71-4FC5-86AE-919BDF0F9419}</a:tableStyleId>
              </a:tblPr>
              <a:tblGrid>
                <a:gridCol w="1230086">
                  <a:extLst>
                    <a:ext uri="{9D8B030D-6E8A-4147-A177-3AD203B41FA5}">
                      <a16:colId xmlns:a16="http://schemas.microsoft.com/office/drawing/2014/main" val="20000"/>
                    </a:ext>
                  </a:extLst>
                </a:gridCol>
                <a:gridCol w="1088571">
                  <a:extLst>
                    <a:ext uri="{9D8B030D-6E8A-4147-A177-3AD203B41FA5}">
                      <a16:colId xmlns:a16="http://schemas.microsoft.com/office/drawing/2014/main" val="20001"/>
                    </a:ext>
                  </a:extLst>
                </a:gridCol>
                <a:gridCol w="947055">
                  <a:extLst>
                    <a:ext uri="{9D8B030D-6E8A-4147-A177-3AD203B41FA5}">
                      <a16:colId xmlns:a16="http://schemas.microsoft.com/office/drawing/2014/main" val="20002"/>
                    </a:ext>
                  </a:extLst>
                </a:gridCol>
                <a:gridCol w="1055914">
                  <a:extLst>
                    <a:ext uri="{9D8B030D-6E8A-4147-A177-3AD203B41FA5}">
                      <a16:colId xmlns:a16="http://schemas.microsoft.com/office/drawing/2014/main" val="20003"/>
                    </a:ext>
                  </a:extLst>
                </a:gridCol>
                <a:gridCol w="859970">
                  <a:extLst>
                    <a:ext uri="{9D8B030D-6E8A-4147-A177-3AD203B41FA5}">
                      <a16:colId xmlns:a16="http://schemas.microsoft.com/office/drawing/2014/main" val="20004"/>
                    </a:ext>
                  </a:extLst>
                </a:gridCol>
              </a:tblGrid>
              <a:tr h="744885">
                <a:tc>
                  <a:txBody>
                    <a:bodyPr/>
                    <a:lstStyle/>
                    <a:p>
                      <a:pPr algn="l">
                        <a:defRPr sz="1800"/>
                      </a:pPr>
                      <a:r>
                        <a:rPr sz="1500">
                          <a:latin typeface="+mj-lt"/>
                          <a:ea typeface="+mj-ea"/>
                          <a:cs typeface="+mj-cs"/>
                          <a:sym typeface="Helvetica"/>
                        </a:rPr>
                        <a:t> </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ctr">
                        <a:defRPr sz="1800"/>
                      </a:pPr>
                      <a:r>
                        <a:rPr sz="1500" b="1">
                          <a:solidFill>
                            <a:srgbClr val="151719"/>
                          </a:solidFill>
                          <a:latin typeface="+mj-lt"/>
                          <a:ea typeface="+mj-ea"/>
                          <a:cs typeface="+mj-cs"/>
                          <a:sym typeface="Helvetica"/>
                        </a:rPr>
                        <a:t>No Match</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ctr">
                        <a:defRPr sz="1800"/>
                      </a:pPr>
                      <a:r>
                        <a:rPr sz="1500" b="1">
                          <a:solidFill>
                            <a:srgbClr val="151719"/>
                          </a:solidFill>
                          <a:latin typeface="+mj-lt"/>
                          <a:ea typeface="+mj-ea"/>
                          <a:cs typeface="+mj-cs"/>
                          <a:sym typeface="Helvetica"/>
                        </a:rPr>
                        <a:t>1 Match</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ctr">
                        <a:defRPr sz="1800"/>
                      </a:pPr>
                      <a:r>
                        <a:rPr sz="1500" b="1">
                          <a:solidFill>
                            <a:srgbClr val="151719"/>
                          </a:solidFill>
                          <a:latin typeface="+mj-lt"/>
                          <a:ea typeface="+mj-ea"/>
                          <a:cs typeface="+mj-cs"/>
                          <a:sym typeface="Helvetica"/>
                        </a:rPr>
                        <a:t>1+ Match</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ctr">
                        <a:defRPr sz="1800"/>
                      </a:pPr>
                      <a:r>
                        <a:rPr sz="1500" b="1">
                          <a:solidFill>
                            <a:srgbClr val="151719"/>
                          </a:solidFill>
                          <a:latin typeface="+mj-lt"/>
                          <a:ea typeface="+mj-ea"/>
                          <a:cs typeface="+mj-cs"/>
                          <a:sym typeface="Helvetica"/>
                        </a:rPr>
                        <a:t>Await?</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extLst>
                  <a:ext uri="{0D108BD9-81ED-4DB2-BD59-A6C34878D82A}">
                    <a16:rowId xmlns:a16="http://schemas.microsoft.com/office/drawing/2014/main" val="10000"/>
                  </a:ext>
                </a:extLst>
              </a:tr>
              <a:tr h="356249">
                <a:tc>
                  <a:txBody>
                    <a:bodyPr/>
                    <a:lstStyle/>
                    <a:p>
                      <a:pPr algn="l">
                        <a:defRPr sz="1800"/>
                      </a:pPr>
                      <a:r>
                        <a:rPr sz="1500" b="1">
                          <a:solidFill>
                            <a:srgbClr val="151719"/>
                          </a:solidFill>
                          <a:latin typeface="+mj-lt"/>
                          <a:ea typeface="+mj-ea"/>
                          <a:cs typeface="+mj-cs"/>
                          <a:sym typeface="Helvetica"/>
                        </a:rPr>
                        <a:t>getBy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throw</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return</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throw</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No</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extLst>
                  <a:ext uri="{0D108BD9-81ED-4DB2-BD59-A6C34878D82A}">
                    <a16:rowId xmlns:a16="http://schemas.microsoft.com/office/drawing/2014/main" val="10001"/>
                  </a:ext>
                </a:extLst>
              </a:tr>
              <a:tr h="356249">
                <a:tc>
                  <a:txBody>
                    <a:bodyPr/>
                    <a:lstStyle/>
                    <a:p>
                      <a:pPr algn="l">
                        <a:defRPr sz="1800"/>
                      </a:pPr>
                      <a:r>
                        <a:rPr sz="1500" b="1">
                          <a:solidFill>
                            <a:srgbClr val="151719"/>
                          </a:solidFill>
                          <a:latin typeface="+mj-lt"/>
                          <a:ea typeface="+mj-ea"/>
                          <a:cs typeface="+mj-cs"/>
                          <a:sym typeface="Helvetica"/>
                        </a:rPr>
                        <a:t>findBy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throw</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return</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throw</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Yes</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extLst>
                  <a:ext uri="{0D108BD9-81ED-4DB2-BD59-A6C34878D82A}">
                    <a16:rowId xmlns:a16="http://schemas.microsoft.com/office/drawing/2014/main" val="10002"/>
                  </a:ext>
                </a:extLst>
              </a:tr>
              <a:tr h="550567">
                <a:tc>
                  <a:txBody>
                    <a:bodyPr/>
                    <a:lstStyle/>
                    <a:p>
                      <a:pPr algn="l">
                        <a:defRPr sz="1800"/>
                      </a:pPr>
                      <a:r>
                        <a:rPr sz="1500" b="1">
                          <a:solidFill>
                            <a:srgbClr val="151719"/>
                          </a:solidFill>
                          <a:latin typeface="+mj-lt"/>
                          <a:ea typeface="+mj-ea"/>
                          <a:cs typeface="+mj-cs"/>
                          <a:sym typeface="Helvetica"/>
                        </a:rPr>
                        <a:t>queryBy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null</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return</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throw</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No</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extLst>
                  <a:ext uri="{0D108BD9-81ED-4DB2-BD59-A6C34878D82A}">
                    <a16:rowId xmlns:a16="http://schemas.microsoft.com/office/drawing/2014/main" val="10003"/>
                  </a:ext>
                </a:extLst>
              </a:tr>
              <a:tr h="550567">
                <a:tc>
                  <a:txBody>
                    <a:bodyPr/>
                    <a:lstStyle/>
                    <a:p>
                      <a:pPr algn="l">
                        <a:defRPr sz="1800"/>
                      </a:pPr>
                      <a:r>
                        <a:rPr sz="1500" b="1">
                          <a:solidFill>
                            <a:srgbClr val="151719"/>
                          </a:solidFill>
                          <a:latin typeface="+mj-lt"/>
                          <a:ea typeface="+mj-ea"/>
                          <a:cs typeface="+mj-cs"/>
                          <a:sym typeface="Helvetica"/>
                        </a:rPr>
                        <a:t>getAllBy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throw</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array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array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No</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extLst>
                  <a:ext uri="{0D108BD9-81ED-4DB2-BD59-A6C34878D82A}">
                    <a16:rowId xmlns:a16="http://schemas.microsoft.com/office/drawing/2014/main" val="10004"/>
                  </a:ext>
                </a:extLst>
              </a:tr>
              <a:tr h="550567">
                <a:tc>
                  <a:txBody>
                    <a:bodyPr/>
                    <a:lstStyle/>
                    <a:p>
                      <a:pPr algn="l">
                        <a:defRPr sz="1800"/>
                      </a:pPr>
                      <a:r>
                        <a:rPr sz="1500" b="1">
                          <a:solidFill>
                            <a:srgbClr val="151719"/>
                          </a:solidFill>
                          <a:latin typeface="+mj-lt"/>
                          <a:ea typeface="+mj-ea"/>
                          <a:cs typeface="+mj-cs"/>
                          <a:sym typeface="Helvetica"/>
                        </a:rPr>
                        <a:t>findAllBy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throw</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array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array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tc>
                  <a:txBody>
                    <a:bodyPr/>
                    <a:lstStyle/>
                    <a:p>
                      <a:pPr algn="l">
                        <a:defRPr sz="1800"/>
                      </a:pPr>
                      <a:r>
                        <a:rPr sz="1500">
                          <a:solidFill>
                            <a:srgbClr val="151719"/>
                          </a:solidFill>
                          <a:latin typeface="+mj-lt"/>
                          <a:ea typeface="+mj-ea"/>
                          <a:cs typeface="+mj-cs"/>
                          <a:sym typeface="Helvetica"/>
                        </a:rPr>
                        <a:t>Yes</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noFill/>
                  </a:tcPr>
                </a:tc>
                <a:extLst>
                  <a:ext uri="{0D108BD9-81ED-4DB2-BD59-A6C34878D82A}">
                    <a16:rowId xmlns:a16="http://schemas.microsoft.com/office/drawing/2014/main" val="10005"/>
                  </a:ext>
                </a:extLst>
              </a:tr>
              <a:tr h="550567">
                <a:tc>
                  <a:txBody>
                    <a:bodyPr/>
                    <a:lstStyle/>
                    <a:p>
                      <a:pPr algn="l">
                        <a:defRPr sz="1800"/>
                      </a:pPr>
                      <a:r>
                        <a:rPr sz="1500" b="1">
                          <a:solidFill>
                            <a:srgbClr val="151719"/>
                          </a:solidFill>
                          <a:latin typeface="+mj-lt"/>
                          <a:ea typeface="+mj-ea"/>
                          <a:cs typeface="+mj-cs"/>
                          <a:sym typeface="Helvetica"/>
                        </a:rPr>
                        <a:t>queryAllBy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array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array</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tc>
                  <a:txBody>
                    <a:bodyPr/>
                    <a:lstStyle/>
                    <a:p>
                      <a:pPr algn="l">
                        <a:defRPr sz="1800"/>
                      </a:pPr>
                      <a:r>
                        <a:rPr sz="1500">
                          <a:solidFill>
                            <a:srgbClr val="151719"/>
                          </a:solidFill>
                          <a:latin typeface="+mj-lt"/>
                          <a:ea typeface="+mj-ea"/>
                          <a:cs typeface="+mj-cs"/>
                          <a:sym typeface="Helvetica"/>
                        </a:rPr>
                        <a:t>No</a:t>
                      </a:r>
                    </a:p>
                  </a:txBody>
                  <a:tcPr marL="96269" marR="96269" marT="96269" marB="96269" anchor="ctr" horzOverflow="overflow">
                    <a:lnL>
                      <a:solidFill>
                        <a:srgbClr val="000000"/>
                      </a:solidFill>
                    </a:lnL>
                    <a:lnR>
                      <a:solidFill>
                        <a:srgbClr val="000000"/>
                      </a:solidFill>
                    </a:lnR>
                    <a:lnT>
                      <a:solidFill>
                        <a:srgbClr val="000000"/>
                      </a:solidFill>
                    </a:lnT>
                    <a:lnB>
                      <a:solidFill>
                        <a:srgbClr val="000000"/>
                      </a:solidFill>
                    </a:lnB>
                    <a:solidFill>
                      <a:srgbClr val="F2F4F5"/>
                    </a:solidFill>
                  </a:tcPr>
                </a:tc>
                <a:extLst>
                  <a:ext uri="{0D108BD9-81ED-4DB2-BD59-A6C34878D82A}">
                    <a16:rowId xmlns:a16="http://schemas.microsoft.com/office/drawing/2014/main" val="10006"/>
                  </a:ext>
                </a:extLst>
              </a:tr>
            </a:tbl>
          </a:graphicData>
        </a:graphic>
      </p:graphicFrame>
      <p:sp>
        <p:nvSpPr>
          <p:cNvPr id="412" name="Content Placeholder 7"/>
          <p:cNvSpPr txBox="1">
            <a:spLocks noGrp="1"/>
          </p:cNvSpPr>
          <p:nvPr>
            <p:ph type="body" sz="half" idx="1"/>
          </p:nvPr>
        </p:nvSpPr>
        <p:spPr>
          <a:xfrm>
            <a:off x="6172200" y="1825625"/>
            <a:ext cx="5181600" cy="4351338"/>
          </a:xfrm>
          <a:prstGeom prst="rect">
            <a:avLst/>
          </a:prstGeom>
        </p:spPr>
        <p:txBody>
          <a:bodyPr/>
          <a:lstStyle/>
          <a:p>
            <a:r>
              <a:t>Get and query have different behavior when there are different numbers of matches</a:t>
            </a:r>
          </a:p>
          <a:p>
            <a:r>
              <a:t>Find is </a:t>
            </a:r>
            <a:r>
              <a:rPr i="1"/>
              <a:t>async</a:t>
            </a:r>
            <a:r>
              <a:t> and will return a promise to wait for all rendering to complete</a:t>
            </a:r>
          </a:p>
        </p:txBody>
      </p:sp>
      <p:sp>
        <p:nvSpPr>
          <p:cNvPr id="413"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37</a:t>
            </a:fld>
            <a:endParaRPr/>
          </a:p>
        </p:txBody>
      </p:sp>
      <p:sp>
        <p:nvSpPr>
          <p:cNvPr id="414" name="TextBox 6"/>
          <p:cNvSpPr txBox="1"/>
          <p:nvPr/>
        </p:nvSpPr>
        <p:spPr>
          <a:xfrm>
            <a:off x="4514850" y="6306234"/>
            <a:ext cx="6296587" cy="345789"/>
          </a:xfrm>
          <a:prstGeom prst="rect">
            <a:avLst/>
          </a:prstGeom>
          <a:ln w="127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FFFFFF"/>
                </a:solidFill>
              </a:defRPr>
            </a:pPr>
            <a:r>
              <a:rPr u="sng">
                <a:solidFill>
                  <a:srgbClr val="0563C1"/>
                </a:solidFill>
                <a:uFill>
                  <a:solidFill>
                    <a:srgbClr val="0563C1"/>
                  </a:solidFill>
                </a:uFill>
                <a:hlinkClick r:id="rId3"/>
              </a:rPr>
              <a:t>https://testing-library.com/docs/react-testing-library/cheatsheet</a:t>
            </a:r>
            <a:r>
              <a:t> </a:t>
            </a:r>
          </a:p>
        </p:txBody>
      </p:sp>
    </p:spTree>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838200" y="18255"/>
            <a:ext cx="10515600" cy="1325563"/>
          </a:xfrm>
          <a:prstGeom prst="rect">
            <a:avLst/>
          </a:prstGeom>
        </p:spPr>
        <p:txBody>
          <a:bodyPr/>
          <a:lstStyle/>
          <a:p>
            <a:r>
              <a:t>Review</a:t>
            </a:r>
          </a:p>
        </p:txBody>
      </p:sp>
      <p:sp>
        <p:nvSpPr>
          <p:cNvPr id="419" name="Text Placeholder 2"/>
          <p:cNvSpPr txBox="1">
            <a:spLocks noGrp="1"/>
          </p:cNvSpPr>
          <p:nvPr>
            <p:ph type="body" idx="1"/>
          </p:nvPr>
        </p:nvSpPr>
        <p:spPr>
          <a:xfrm>
            <a:off x="838200" y="1500160"/>
            <a:ext cx="7887345" cy="4351338"/>
          </a:xfrm>
          <a:prstGeom prst="rect">
            <a:avLst/>
          </a:prstGeom>
        </p:spPr>
        <p:txBody>
          <a:bodyPr/>
          <a:lstStyle/>
          <a:p>
            <a:r>
              <a:rPr dirty="0"/>
              <a:t>Now that you've studied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a:t>Create simple React components that use state and properties</a:t>
            </a:r>
          </a:p>
          <a:p>
            <a:pPr marL="685800" lvl="1" indent="-228600">
              <a:spcBef>
                <a:spcPts val="500"/>
              </a:spcBef>
              <a:defRPr sz="2400"/>
            </a:pPr>
            <a:r>
              <a:t>Be </a:t>
            </a:r>
            <a:r>
              <a:rPr dirty="0"/>
              <a:t>able to map the three core steps of a test (construct, act, check) to UI component testing</a:t>
            </a:r>
            <a:endParaRPr lang="en-US" dirty="0"/>
          </a:p>
          <a:p>
            <a:pPr marL="190500">
              <a:spcBef>
                <a:spcPts val="500"/>
              </a:spcBef>
              <a:defRPr sz="2400"/>
            </a:pPr>
            <a:r>
              <a:rPr lang="en-US" dirty="0"/>
              <a:t>The next lesson will include a deep-dive on patterns of React, including </a:t>
            </a:r>
            <a:r>
              <a:rPr lang="en-US" dirty="0" err="1"/>
              <a:t>useState</a:t>
            </a:r>
            <a:r>
              <a:rPr lang="en-US" dirty="0"/>
              <a:t> and its friend, </a:t>
            </a:r>
            <a:r>
              <a:rPr lang="en-US" dirty="0" err="1"/>
              <a:t>useEffect</a:t>
            </a:r>
            <a:endParaRPr dirty="0"/>
          </a:p>
        </p:txBody>
      </p:sp>
      <p:sp>
        <p:nvSpPr>
          <p:cNvPr id="420"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38</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838200" y="18255"/>
            <a:ext cx="10515600" cy="1325563"/>
          </a:xfrm>
          <a:prstGeom prst="rect">
            <a:avLst/>
          </a:prstGeom>
        </p:spPr>
        <p:txBody>
          <a:bodyPr/>
          <a:lstStyle/>
          <a:p>
            <a:r>
              <a:t>Rich, interactive web apps</a:t>
            </a:r>
          </a:p>
        </p:txBody>
      </p:sp>
      <p:sp>
        <p:nvSpPr>
          <p:cNvPr id="132" name="Content Placeholder 2"/>
          <p:cNvSpPr txBox="1">
            <a:spLocks noGrp="1"/>
          </p:cNvSpPr>
          <p:nvPr>
            <p:ph type="body" idx="1"/>
          </p:nvPr>
        </p:nvSpPr>
        <p:spPr>
          <a:xfrm>
            <a:off x="838200" y="1500160"/>
            <a:ext cx="7887345" cy="4351338"/>
          </a:xfrm>
          <a:prstGeom prst="rect">
            <a:avLst/>
          </a:prstGeom>
        </p:spPr>
        <p:txBody>
          <a:bodyPr/>
          <a:lstStyle/>
          <a:p>
            <a:r>
              <a:t>Infinite scrolling of cats</a:t>
            </a:r>
          </a:p>
        </p:txBody>
      </p:sp>
      <p:pic>
        <p:nvPicPr>
          <p:cNvPr id="133" name="Image" descr="Image"/>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65392" y="1874654"/>
            <a:ext cx="3519545" cy="4847159"/>
          </a:xfrm>
          <a:prstGeom prst="rect">
            <a:avLst/>
          </a:prstGeom>
          <a:ln w="12700">
            <a:miter lim="400000"/>
          </a:ln>
        </p:spPr>
      </p:pic>
      <p:pic>
        <p:nvPicPr>
          <p:cNvPr id="2" name="Instagram sm t2" descr="Instagram sm t2">
            <a:hlinkClick r:id="" action="ppaction://media"/>
            <a:extLst>
              <a:ext uri="{FF2B5EF4-FFF2-40B4-BE49-F238E27FC236}">
                <a16:creationId xmlns:a16="http://schemas.microsoft.com/office/drawing/2014/main" id="{19662B40-90D8-D0D6-5525-08DABD108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8196" y="1874653"/>
            <a:ext cx="2999181" cy="4847160"/>
          </a:xfrm>
          <a:prstGeom prst="rect">
            <a:avLst/>
          </a:prstGeom>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838200" y="18255"/>
            <a:ext cx="10515600" cy="1325563"/>
          </a:xfrm>
          <a:prstGeom prst="rect">
            <a:avLst/>
          </a:prstGeom>
        </p:spPr>
        <p:txBody>
          <a:bodyPr/>
          <a:lstStyle/>
          <a:p>
            <a:pPr>
              <a:defRPr sz="3200"/>
            </a:pPr>
            <a:r>
              <a:t>Typical properties of web app Uis</a:t>
            </a:r>
            <a:br/>
            <a:r>
              <a:t>Building abstractions for web app development?</a:t>
            </a:r>
          </a:p>
        </p:txBody>
      </p:sp>
      <p:sp>
        <p:nvSpPr>
          <p:cNvPr id="139" name="Content Placeholder 2"/>
          <p:cNvSpPr txBox="1">
            <a:spLocks noGrp="1"/>
          </p:cNvSpPr>
          <p:nvPr>
            <p:ph type="body" sz="half" idx="1"/>
          </p:nvPr>
        </p:nvSpPr>
        <p:spPr>
          <a:xfrm>
            <a:off x="838200" y="1500160"/>
            <a:ext cx="7212999" cy="4351338"/>
          </a:xfrm>
          <a:prstGeom prst="rect">
            <a:avLst/>
          </a:prstGeom>
        </p:spPr>
        <p:txBody>
          <a:bodyPr/>
          <a:lstStyle/>
          <a:p>
            <a:pPr>
              <a:defRPr sz="2500"/>
            </a:pPr>
            <a:r>
              <a:t>Each widget has both visual presentation &amp; logic</a:t>
            </a:r>
          </a:p>
          <a:p>
            <a:pPr marL="685800" lvl="1" indent="-228600">
              <a:spcBef>
                <a:spcPts val="500"/>
              </a:spcBef>
              <a:defRPr sz="2200"/>
            </a:pPr>
            <a:r>
              <a:t>e.g., clicking on like button executes some logic related to the containing widget</a:t>
            </a:r>
          </a:p>
          <a:p>
            <a:pPr marL="685800" lvl="1" indent="-228600">
              <a:spcBef>
                <a:spcPts val="500"/>
              </a:spcBef>
              <a:defRPr sz="2200"/>
            </a:pPr>
            <a:r>
              <a:t>Logic and presentation of individual widget strongly related, loosely related to other widgets</a:t>
            </a:r>
          </a:p>
          <a:p>
            <a:pPr>
              <a:defRPr sz="2500"/>
            </a:pPr>
            <a:r>
              <a:t>Some widgets occur more than once</a:t>
            </a:r>
          </a:p>
          <a:p>
            <a:pPr marL="685800" lvl="1" indent="-228600">
              <a:spcBef>
                <a:spcPts val="500"/>
              </a:spcBef>
              <a:defRPr sz="2200"/>
            </a:pPr>
            <a:r>
              <a:t>e.g., comment/like widgets</a:t>
            </a:r>
          </a:p>
          <a:p>
            <a:pPr>
              <a:defRPr sz="2500"/>
            </a:pPr>
            <a:r>
              <a:t>Changes to data should cause changes to widget</a:t>
            </a:r>
          </a:p>
          <a:p>
            <a:pPr marL="685800" lvl="1" indent="-228600">
              <a:spcBef>
                <a:spcPts val="500"/>
              </a:spcBef>
              <a:defRPr sz="2200"/>
            </a:pPr>
            <a:r>
              <a:t>e.g., new images, new comments should show up in real time</a:t>
            </a:r>
          </a:p>
        </p:txBody>
      </p:sp>
      <p:pic>
        <p:nvPicPr>
          <p:cNvPr id="140"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8051199" y="1690687"/>
            <a:ext cx="3898755" cy="4802189"/>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par>
                                <p:cTn id="9" presetID="1" presetClass="entr" presetSubtype="0" fill="hold" grpId="1" nodeType="withEffect">
                                  <p:stCondLst>
                                    <p:cond delay="0"/>
                                  </p:stCondLst>
                                  <p:iterate>
                                    <p:tmAbs val="0"/>
                                  </p:iterate>
                                  <p:childTnLst>
                                    <p:set>
                                      <p:cBhvr>
                                        <p:cTn id="10" fill="hold"/>
                                        <p:tgtEl>
                                          <p:spTgt spid="139">
                                            <p:txEl>
                                              <p:pRg st="1" end="1"/>
                                            </p:txEl>
                                          </p:spTgt>
                                        </p:tgtEl>
                                        <p:attrNameLst>
                                          <p:attrName>style.visibility</p:attrName>
                                        </p:attrNameLst>
                                      </p:cBhvr>
                                      <p:to>
                                        <p:strVal val="visible"/>
                                      </p:to>
                                    </p:set>
                                  </p:childTnLst>
                                </p:cTn>
                              </p:par>
                              <p:par>
                                <p:cTn id="11" presetID="1" presetClass="entr" presetSubtype="0" fill="hold" grpId="1" nodeType="withEffect">
                                  <p:stCondLst>
                                    <p:cond delay="0"/>
                                  </p:stCondLst>
                                  <p:iterate>
                                    <p:tmAbs val="0"/>
                                  </p:iterate>
                                  <p:childTnLst>
                                    <p:set>
                                      <p:cBhvr>
                                        <p:cTn id="12" fill="hold"/>
                                        <p:tgtEl>
                                          <p:spTgt spid="139">
                                            <p:txEl>
                                              <p:pRg st="2" end="2"/>
                                            </p:txEl>
                                          </p:spTgt>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2" nodeType="afterEffect">
                                  <p:stCondLst>
                                    <p:cond delay="0"/>
                                  </p:stCondLst>
                                  <p:iterate>
                                    <p:tmAbs val="0"/>
                                  </p:iterate>
                                  <p:childTnLst>
                                    <p:set>
                                      <p:cBhvr>
                                        <p:cTn id="15" fill="hold"/>
                                        <p:tgtEl>
                                          <p:spTgt spid="14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139">
                                            <p:txEl>
                                              <p:pRg st="3" end="3"/>
                                            </p:txEl>
                                          </p:spTgt>
                                        </p:tgtEl>
                                        <p:attrNameLst>
                                          <p:attrName>style.visibility</p:attrName>
                                        </p:attrNameLst>
                                      </p:cBhvr>
                                      <p:to>
                                        <p:strVal val="visible"/>
                                      </p:to>
                                    </p:set>
                                  </p:childTnLst>
                                </p:cTn>
                              </p:par>
                              <p:par>
                                <p:cTn id="20" presetID="1" presetClass="entr" presetSubtype="0" fill="hold" grpId="1" nodeType="withEffect">
                                  <p:stCondLst>
                                    <p:cond delay="0"/>
                                  </p:stCondLst>
                                  <p:iterate>
                                    <p:tmAbs val="0"/>
                                  </p:iterate>
                                  <p:childTnLst>
                                    <p:set>
                                      <p:cBhvr>
                                        <p:cTn id="21" fill="hold"/>
                                        <p:tgtEl>
                                          <p:spTgt spid="139">
                                            <p:txEl>
                                              <p:pRg st="4" end="4"/>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1" nodeType="clickEffect">
                                  <p:stCondLst>
                                    <p:cond delay="0"/>
                                  </p:stCondLst>
                                  <p:iterate>
                                    <p:tmAbs val="0"/>
                                  </p:iterate>
                                  <p:childTnLst>
                                    <p:set>
                                      <p:cBhvr>
                                        <p:cTn id="25" fill="hold"/>
                                        <p:tgtEl>
                                          <p:spTgt spid="139">
                                            <p:txEl>
                                              <p:pRg st="5" end="5"/>
                                            </p:txEl>
                                          </p:spTgt>
                                        </p:tgtEl>
                                        <p:attrNameLst>
                                          <p:attrName>style.visibility</p:attrName>
                                        </p:attrNameLst>
                                      </p:cBhvr>
                                      <p:to>
                                        <p:strVal val="visible"/>
                                      </p:to>
                                    </p:set>
                                  </p:childTnLst>
                                </p:cTn>
                              </p:par>
                              <p:par>
                                <p:cTn id="26" presetID="1" presetClass="entr" presetSubtype="0" fill="hold" grpId="1" nodeType="withEffect">
                                  <p:stCondLst>
                                    <p:cond delay="0"/>
                                  </p:stCondLst>
                                  <p:iterate>
                                    <p:tmAbs val="0"/>
                                  </p:iterate>
                                  <p:childTnLst>
                                    <p:set>
                                      <p:cBhvr>
                                        <p:cTn id="27" fill="hold"/>
                                        <p:tgtEl>
                                          <p:spTgt spid="13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1" build="p" animBg="1" advAuto="0"/>
      <p:bldP spid="140" grpId="2"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Title 1"/>
          <p:cNvSpPr txBox="1">
            <a:spLocks noGrp="1"/>
          </p:cNvSpPr>
          <p:nvPr>
            <p:ph type="title"/>
          </p:nvPr>
        </p:nvSpPr>
        <p:spPr>
          <a:xfrm>
            <a:off x="838200" y="18255"/>
            <a:ext cx="10515600" cy="1325563"/>
          </a:xfrm>
          <a:prstGeom prst="rect">
            <a:avLst/>
          </a:prstGeom>
        </p:spPr>
        <p:txBody>
          <a:bodyPr/>
          <a:lstStyle/>
          <a:p>
            <a:r>
              <a:t>Key Idea: Components</a:t>
            </a:r>
          </a:p>
        </p:txBody>
      </p:sp>
      <p:sp>
        <p:nvSpPr>
          <p:cNvPr id="145" name="Content Placeholder 2"/>
          <p:cNvSpPr txBox="1">
            <a:spLocks noGrp="1"/>
          </p:cNvSpPr>
          <p:nvPr>
            <p:ph type="body" sz="half" idx="1"/>
          </p:nvPr>
        </p:nvSpPr>
        <p:spPr>
          <a:xfrm>
            <a:off x="838199" y="1500160"/>
            <a:ext cx="6418138" cy="4351338"/>
          </a:xfrm>
          <a:prstGeom prst="rect">
            <a:avLst/>
          </a:prstGeom>
        </p:spPr>
        <p:txBody>
          <a:bodyPr/>
          <a:lstStyle/>
          <a:p>
            <a:r>
              <a:t>Web pages are complex, with lots of logic and presentation </a:t>
            </a:r>
          </a:p>
          <a:p>
            <a:endParaRPr/>
          </a:p>
          <a:p>
            <a:r>
              <a:t>How can we organize web page to maximize modularity?</a:t>
            </a:r>
          </a:p>
          <a:p>
            <a:endParaRPr/>
          </a:p>
          <a:p>
            <a:r>
              <a:t>Solution: Components - Easy to repeat, cohesive pieces of code (hopefully with low coupling)</a:t>
            </a:r>
          </a:p>
        </p:txBody>
      </p:sp>
      <p:pic>
        <p:nvPicPr>
          <p:cNvPr id="146"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47" name="Rectangle 38"/>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48" name="Rectangle 39"/>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itle 1"/>
          <p:cNvSpPr txBox="1">
            <a:spLocks noGrp="1"/>
          </p:cNvSpPr>
          <p:nvPr>
            <p:ph type="title"/>
          </p:nvPr>
        </p:nvSpPr>
        <p:spPr>
          <a:xfrm>
            <a:off x="838200" y="18255"/>
            <a:ext cx="10515600" cy="1325563"/>
          </a:xfrm>
          <a:prstGeom prst="rect">
            <a:avLst/>
          </a:prstGeom>
        </p:spPr>
        <p:txBody>
          <a:bodyPr/>
          <a:lstStyle/>
          <a:p>
            <a:r>
              <a:t>Components</a:t>
            </a:r>
          </a:p>
        </p:txBody>
      </p:sp>
      <p:sp>
        <p:nvSpPr>
          <p:cNvPr id="153" name="Content Placeholder 2"/>
          <p:cNvSpPr txBox="1">
            <a:spLocks noGrp="1"/>
          </p:cNvSpPr>
          <p:nvPr>
            <p:ph type="body" sz="half" idx="1"/>
          </p:nvPr>
        </p:nvSpPr>
        <p:spPr>
          <a:xfrm>
            <a:off x="838199" y="1500160"/>
            <a:ext cx="6418138" cy="4351338"/>
          </a:xfrm>
          <a:prstGeom prst="rect">
            <a:avLst/>
          </a:prstGeom>
        </p:spPr>
        <p:txBody>
          <a:bodyPr/>
          <a:lstStyle/>
          <a:p>
            <a:pPr marL="226313" indent="-226313" defTabSz="905255">
              <a:spcBef>
                <a:spcPts val="900"/>
              </a:spcBef>
              <a:defRPr sz="2772"/>
            </a:pPr>
            <a:r>
              <a:t>Organize related logic and presentation into a single unit</a:t>
            </a:r>
          </a:p>
          <a:p>
            <a:pPr marL="678941" lvl="1" indent="-226313" defTabSz="905255">
              <a:spcBef>
                <a:spcPts val="400"/>
              </a:spcBef>
              <a:defRPr sz="2376"/>
            </a:pPr>
            <a:r>
              <a:t>Includes necessary state and the logic for updating this state</a:t>
            </a:r>
          </a:p>
          <a:p>
            <a:pPr marL="678941" lvl="1" indent="-226313" defTabSz="905255">
              <a:spcBef>
                <a:spcPts val="400"/>
              </a:spcBef>
              <a:defRPr sz="2376"/>
            </a:pPr>
            <a:r>
              <a:t>Includes presentation for rendering this state into HTML</a:t>
            </a:r>
          </a:p>
          <a:p>
            <a:pPr marL="678941" lvl="1" indent="-226313" defTabSz="905255">
              <a:spcBef>
                <a:spcPts val="400"/>
              </a:spcBef>
              <a:defRPr sz="2376"/>
            </a:pPr>
            <a:endParaRPr/>
          </a:p>
          <a:p>
            <a:pPr marL="226313" indent="-226313" defTabSz="905255">
              <a:spcBef>
                <a:spcPts val="900"/>
              </a:spcBef>
              <a:defRPr sz="2772"/>
            </a:pPr>
            <a:r>
              <a:t>Synchronizes state and visual presentation</a:t>
            </a:r>
          </a:p>
          <a:p>
            <a:pPr marL="678941" lvl="1" indent="-226313" defTabSz="905255">
              <a:spcBef>
                <a:spcPts val="400"/>
              </a:spcBef>
              <a:defRPr sz="2376"/>
            </a:pPr>
            <a:r>
              <a:t>Whenever state changes, HTML should be rendered again</a:t>
            </a:r>
          </a:p>
        </p:txBody>
      </p:sp>
      <p:pic>
        <p:nvPicPr>
          <p:cNvPr id="154"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55" name="Rectangle 5"/>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56" name="Rectangle 6"/>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1"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1"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par>
                                <p:cTn id="13" presetID="1" presetClass="entr" presetSubtype="0" fill="hold" grpId="1" nodeType="withEffect">
                                  <p:stCondLst>
                                    <p:cond delay="0"/>
                                  </p:stCondLst>
                                  <p:iterate>
                                    <p:tmAbs val="0"/>
                                  </p:iterate>
                                  <p:childTnLst>
                                    <p:set>
                                      <p:cBhvr>
                                        <p:cTn id="14" fill="hold"/>
                                        <p:tgtEl>
                                          <p:spTgt spid="15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par>
                                <p:cTn id="19" presetID="1" presetClass="entr" presetSubtype="0" fill="hold" grpId="1" nodeType="withEffect">
                                  <p:stCondLst>
                                    <p:cond delay="0"/>
                                  </p:stCondLst>
                                  <p:iterate>
                                    <p:tmAbs val="0"/>
                                  </p:iterate>
                                  <p:childTnLst>
                                    <p:set>
                                      <p:cBhvr>
                                        <p:cTn id="20" fill="hold"/>
                                        <p:tgtEl>
                                          <p:spTgt spid="15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1" build="p"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838200" y="18255"/>
            <a:ext cx="10515600" cy="1325563"/>
          </a:xfrm>
          <a:prstGeom prst="rect">
            <a:avLst/>
          </a:prstGeom>
        </p:spPr>
        <p:txBody>
          <a:bodyPr/>
          <a:lstStyle/>
          <a:p>
            <a:r>
              <a:t>Components</a:t>
            </a:r>
            <a:br/>
            <a:r>
              <a:t>Example: Like button component</a:t>
            </a:r>
          </a:p>
        </p:txBody>
      </p:sp>
      <p:sp>
        <p:nvSpPr>
          <p:cNvPr id="161" name="Content Placeholder 2"/>
          <p:cNvSpPr txBox="1">
            <a:spLocks noGrp="1"/>
          </p:cNvSpPr>
          <p:nvPr>
            <p:ph type="body" sz="half" idx="1"/>
          </p:nvPr>
        </p:nvSpPr>
        <p:spPr>
          <a:xfrm>
            <a:off x="838199" y="1500160"/>
            <a:ext cx="6418138" cy="4351338"/>
          </a:xfrm>
          <a:prstGeom prst="rect">
            <a:avLst/>
          </a:prstGeom>
        </p:spPr>
        <p:txBody>
          <a:bodyPr/>
          <a:lstStyle/>
          <a:p>
            <a:pPr>
              <a:lnSpc>
                <a:spcPct val="81000"/>
              </a:lnSpc>
            </a:pPr>
            <a:r>
              <a:t>What does the button keep track of?</a:t>
            </a:r>
          </a:p>
          <a:p>
            <a:pPr marL="685800" lvl="1" indent="-228600">
              <a:lnSpc>
                <a:spcPct val="81000"/>
              </a:lnSpc>
              <a:spcBef>
                <a:spcPts val="500"/>
              </a:spcBef>
              <a:defRPr sz="2400"/>
            </a:pPr>
            <a:r>
              <a:t>Is it liked or not</a:t>
            </a:r>
          </a:p>
          <a:p>
            <a:pPr marL="685800" lvl="1" indent="-228600">
              <a:lnSpc>
                <a:spcPct val="81000"/>
              </a:lnSpc>
              <a:spcBef>
                <a:spcPts val="500"/>
              </a:spcBef>
              <a:defRPr sz="2400"/>
            </a:pPr>
            <a:r>
              <a:t>What post this is associated with</a:t>
            </a:r>
          </a:p>
          <a:p>
            <a:pPr>
              <a:lnSpc>
                <a:spcPct val="81000"/>
              </a:lnSpc>
            </a:pPr>
            <a:endParaRPr sz="2400"/>
          </a:p>
          <a:p>
            <a:pPr>
              <a:lnSpc>
                <a:spcPct val="81000"/>
              </a:lnSpc>
            </a:pPr>
            <a:r>
              <a:t>What logic does the button have?</a:t>
            </a:r>
          </a:p>
          <a:p>
            <a:pPr marL="685800" lvl="1" indent="-228600">
              <a:lnSpc>
                <a:spcPct val="81000"/>
              </a:lnSpc>
              <a:spcBef>
                <a:spcPts val="500"/>
              </a:spcBef>
              <a:defRPr sz="2400"/>
            </a:pPr>
            <a:r>
              <a:t>When changing like status, send update to server</a:t>
            </a:r>
          </a:p>
          <a:p>
            <a:pPr>
              <a:lnSpc>
                <a:spcPct val="81000"/>
              </a:lnSpc>
            </a:pPr>
            <a:endParaRPr sz="2400"/>
          </a:p>
          <a:p>
            <a:pPr>
              <a:lnSpc>
                <a:spcPct val="81000"/>
              </a:lnSpc>
            </a:pPr>
            <a:r>
              <a:t>How does the button look?</a:t>
            </a:r>
          </a:p>
          <a:p>
            <a:pPr marL="685800" lvl="1" indent="-228600">
              <a:lnSpc>
                <a:spcPct val="81000"/>
              </a:lnSpc>
              <a:spcBef>
                <a:spcPts val="500"/>
              </a:spcBef>
              <a:defRPr sz="2400"/>
            </a:pPr>
            <a:r>
              <a:t>Filled in if liked, hollow if not</a:t>
            </a:r>
          </a:p>
        </p:txBody>
      </p:sp>
      <p:pic>
        <p:nvPicPr>
          <p:cNvPr id="162"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63" name="Rectangle 6"/>
          <p:cNvSpPr/>
          <p:nvPr/>
        </p:nvSpPr>
        <p:spPr>
          <a:xfrm>
            <a:off x="7411452" y="5406189"/>
            <a:ext cx="336886" cy="297027"/>
          </a:xfrm>
          <a:prstGeom prst="rect">
            <a:avLst/>
          </a:prstGeom>
          <a:ln w="38100">
            <a:solidFill>
              <a:srgbClr val="00B050"/>
            </a:solidFill>
            <a:miter/>
          </a:ln>
        </p:spPr>
        <p:txBody>
          <a:bodyPr lIns="45719" rIns="45719" anchor="ctr"/>
          <a:lstStyle/>
          <a:p>
            <a:pPr algn="ctr">
              <a:defRPr>
                <a:solidFill>
                  <a:srgbClr val="FFFFFF"/>
                </a:solidFill>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1">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61">
                                            <p:txEl>
                                              <p:pRg st="0" end="0"/>
                                            </p:txEl>
                                          </p:spTgt>
                                        </p:tgtEl>
                                        <p:attrNameLst>
                                          <p:attrName>style.visibility</p:attrName>
                                        </p:attrNameLst>
                                      </p:cBhvr>
                                      <p:to>
                                        <p:strVal val="visible"/>
                                      </p:to>
                                    </p:set>
                                  </p:childTnLst>
                                </p:cTn>
                              </p:par>
                              <p:par>
                                <p:cTn id="9" presetID="1" presetClass="entr" presetSubtype="0" fill="hold" grpId="1" nodeType="withEffect">
                                  <p:stCondLst>
                                    <p:cond delay="0"/>
                                  </p:stCondLst>
                                  <p:iterate>
                                    <p:tmAbs val="0"/>
                                  </p:iterate>
                                  <p:childTnLst>
                                    <p:set>
                                      <p:cBhvr>
                                        <p:cTn id="10" fill="hold"/>
                                        <p:tgtEl>
                                          <p:spTgt spid="161">
                                            <p:txEl>
                                              <p:pRg st="1" end="1"/>
                                            </p:txEl>
                                          </p:spTgt>
                                        </p:tgtEl>
                                        <p:attrNameLst>
                                          <p:attrName>style.visibility</p:attrName>
                                        </p:attrNameLst>
                                      </p:cBhvr>
                                      <p:to>
                                        <p:strVal val="visible"/>
                                      </p:to>
                                    </p:set>
                                  </p:childTnLst>
                                </p:cTn>
                              </p:par>
                              <p:par>
                                <p:cTn id="11" presetID="1" presetClass="entr" presetSubtype="0" fill="hold" grpId="1" nodeType="withEffect">
                                  <p:stCondLst>
                                    <p:cond delay="0"/>
                                  </p:stCondLst>
                                  <p:iterate>
                                    <p:tmAbs val="0"/>
                                  </p:iterate>
                                  <p:childTnLst>
                                    <p:set>
                                      <p:cBhvr>
                                        <p:cTn id="12" fill="hold"/>
                                        <p:tgtEl>
                                          <p:spTgt spid="161">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61">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61">
                                            <p:txEl>
                                              <p:pRg st="4" end="4"/>
                                            </p:txEl>
                                          </p:spTgt>
                                        </p:tgtEl>
                                        <p:attrNameLst>
                                          <p:attrName>style.visibility</p:attrName>
                                        </p:attrNameLst>
                                      </p:cBhvr>
                                      <p:to>
                                        <p:strVal val="visible"/>
                                      </p:to>
                                    </p:set>
                                  </p:childTnLst>
                                </p:cTn>
                              </p:par>
                              <p:par>
                                <p:cTn id="21" presetID="1" presetClass="entr" presetSubtype="0" fill="hold" grpId="1" nodeType="withEffect">
                                  <p:stCondLst>
                                    <p:cond delay="0"/>
                                  </p:stCondLst>
                                  <p:iterate>
                                    <p:tmAbs val="0"/>
                                  </p:iterate>
                                  <p:childTnLst>
                                    <p:set>
                                      <p:cBhvr>
                                        <p:cTn id="22" fill="hold"/>
                                        <p:tgtEl>
                                          <p:spTgt spid="161">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1" nodeType="clickEffect">
                                  <p:stCondLst>
                                    <p:cond delay="0"/>
                                  </p:stCondLst>
                                  <p:iterate>
                                    <p:tmAbs val="0"/>
                                  </p:iterate>
                                  <p:childTnLst>
                                    <p:set>
                                      <p:cBhvr>
                                        <p:cTn id="26" fill="hold"/>
                                        <p:tgtEl>
                                          <p:spTgt spid="161">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1" nodeType="clickEffect">
                                  <p:stCondLst>
                                    <p:cond delay="0"/>
                                  </p:stCondLst>
                                  <p:iterate>
                                    <p:tmAbs val="0"/>
                                  </p:iterate>
                                  <p:childTnLst>
                                    <p:set>
                                      <p:cBhvr>
                                        <p:cTn id="30" fill="hold"/>
                                        <p:tgtEl>
                                          <p:spTgt spid="161">
                                            <p:txEl>
                                              <p:pRg st="7" end="7"/>
                                            </p:txEl>
                                          </p:spTgt>
                                        </p:tgtEl>
                                        <p:attrNameLst>
                                          <p:attrName>style.visibility</p:attrName>
                                        </p:attrNameLst>
                                      </p:cBhvr>
                                      <p:to>
                                        <p:strVal val="visible"/>
                                      </p:to>
                                    </p:set>
                                  </p:childTnLst>
                                </p:cTn>
                              </p:par>
                              <p:par>
                                <p:cTn id="31" presetID="1" presetClass="entr" presetSubtype="0" fill="hold" grpId="1" nodeType="withEffect">
                                  <p:stCondLst>
                                    <p:cond delay="0"/>
                                  </p:stCondLst>
                                  <p:iterate>
                                    <p:tmAbs val="0"/>
                                  </p:iterate>
                                  <p:childTnLst>
                                    <p:set>
                                      <p:cBhvr>
                                        <p:cTn id="32" fill="hold"/>
                                        <p:tgtEl>
                                          <p:spTgt spid="16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1"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itle 1"/>
          <p:cNvSpPr txBox="1">
            <a:spLocks noGrp="1"/>
          </p:cNvSpPr>
          <p:nvPr>
            <p:ph type="title"/>
          </p:nvPr>
        </p:nvSpPr>
        <p:spPr>
          <a:xfrm>
            <a:off x="838200" y="18255"/>
            <a:ext cx="10515600" cy="1325563"/>
          </a:xfrm>
          <a:prstGeom prst="rect">
            <a:avLst/>
          </a:prstGeom>
        </p:spPr>
        <p:txBody>
          <a:bodyPr/>
          <a:lstStyle/>
          <a:p>
            <a:r>
              <a:t>Server side vs. client side</a:t>
            </a:r>
          </a:p>
        </p:txBody>
      </p:sp>
      <p:sp>
        <p:nvSpPr>
          <p:cNvPr id="168" name="Content Placeholder 2"/>
          <p:cNvSpPr txBox="1">
            <a:spLocks noGrp="1"/>
          </p:cNvSpPr>
          <p:nvPr>
            <p:ph type="body" idx="1"/>
          </p:nvPr>
        </p:nvSpPr>
        <p:spPr>
          <a:xfrm>
            <a:off x="838200" y="1500160"/>
            <a:ext cx="7887345" cy="4351338"/>
          </a:xfrm>
          <a:prstGeom prst="rect">
            <a:avLst/>
          </a:prstGeom>
        </p:spPr>
        <p:txBody>
          <a:bodyPr/>
          <a:lstStyle/>
          <a:p>
            <a:pPr>
              <a:lnSpc>
                <a:spcPct val="81000"/>
              </a:lnSpc>
              <a:defRPr sz="2500"/>
            </a:pPr>
            <a:r>
              <a:t>Where should template/component be instantiated?</a:t>
            </a:r>
          </a:p>
          <a:p>
            <a:pPr>
              <a:lnSpc>
                <a:spcPct val="81000"/>
              </a:lnSpc>
              <a:defRPr sz="2500"/>
            </a:pPr>
            <a:endParaRPr/>
          </a:p>
          <a:p>
            <a:pPr>
              <a:lnSpc>
                <a:spcPct val="81000"/>
              </a:lnSpc>
              <a:defRPr sz="2500"/>
            </a:pPr>
            <a:r>
              <a:t>Server-side frameworks: Template instantiated on server</a:t>
            </a:r>
          </a:p>
          <a:p>
            <a:pPr marL="685800" lvl="1" indent="-228600">
              <a:lnSpc>
                <a:spcPct val="81000"/>
              </a:lnSpc>
              <a:spcBef>
                <a:spcPts val="500"/>
              </a:spcBef>
              <a:defRPr sz="2200"/>
            </a:pPr>
            <a:r>
              <a:t>Examples: JSP, ColdFusion, PHP, ASP.NET</a:t>
            </a:r>
          </a:p>
          <a:p>
            <a:pPr marL="685800" lvl="1" indent="-228600">
              <a:lnSpc>
                <a:spcPct val="81000"/>
              </a:lnSpc>
              <a:spcBef>
                <a:spcPts val="500"/>
              </a:spcBef>
              <a:defRPr sz="2200"/>
            </a:pPr>
            <a:r>
              <a:t>Logic executes on server, generating HTML that is served to browser</a:t>
            </a:r>
          </a:p>
          <a:p>
            <a:pPr marL="685800" lvl="1" indent="-228600">
              <a:lnSpc>
                <a:spcPct val="81000"/>
              </a:lnSpc>
              <a:spcBef>
                <a:spcPts val="500"/>
              </a:spcBef>
              <a:defRPr sz="2200"/>
            </a:pPr>
            <a:endParaRPr/>
          </a:p>
          <a:p>
            <a:pPr>
              <a:lnSpc>
                <a:spcPct val="81000"/>
              </a:lnSpc>
              <a:defRPr sz="2500"/>
            </a:pPr>
            <a:r>
              <a:t>Front-end framework: Template runs in web browser</a:t>
            </a:r>
          </a:p>
          <a:p>
            <a:pPr marL="685800" lvl="1" indent="-228600">
              <a:lnSpc>
                <a:spcPct val="81000"/>
              </a:lnSpc>
              <a:spcBef>
                <a:spcPts val="500"/>
              </a:spcBef>
              <a:defRPr sz="2200"/>
            </a:pPr>
            <a:r>
              <a:t>Examples: React, Angular, Meteor, Ember, Aurelia, …</a:t>
            </a:r>
          </a:p>
          <a:p>
            <a:pPr marL="685800" lvl="1" indent="-228600">
              <a:lnSpc>
                <a:spcPct val="81000"/>
              </a:lnSpc>
              <a:spcBef>
                <a:spcPts val="500"/>
              </a:spcBef>
              <a:defRPr sz="2200"/>
            </a:pPr>
            <a:r>
              <a:t>Server passes template to browser; browser generates HTML on demand</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68">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68">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168">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1" nodeType="clickEffect">
                                  <p:stCondLst>
                                    <p:cond delay="0"/>
                                  </p:stCondLst>
                                  <p:iterate>
                                    <p:tmAbs val="0"/>
                                  </p:iterate>
                                  <p:childTnLst>
                                    <p:set>
                                      <p:cBhvr>
                                        <p:cTn id="15" fill="hold"/>
                                        <p:tgtEl>
                                          <p:spTgt spid="168">
                                            <p:txEl>
                                              <p:pRg st="2" end="2"/>
                                            </p:txEl>
                                          </p:spTgt>
                                        </p:tgtEl>
                                        <p:attrNameLst>
                                          <p:attrName>style.visibility</p:attrName>
                                        </p:attrNameLst>
                                      </p:cBhvr>
                                      <p:to>
                                        <p:strVal val="visible"/>
                                      </p:to>
                                    </p:set>
                                  </p:childTnLst>
                                </p:cTn>
                              </p:par>
                              <p:par>
                                <p:cTn id="16" presetID="1" presetClass="entr" presetSubtype="0" fill="hold" grpId="1" nodeType="withEffect">
                                  <p:stCondLst>
                                    <p:cond delay="0"/>
                                  </p:stCondLst>
                                  <p:iterate>
                                    <p:tmAbs val="0"/>
                                  </p:iterate>
                                  <p:childTnLst>
                                    <p:set>
                                      <p:cBhvr>
                                        <p:cTn id="17" fill="hold"/>
                                        <p:tgtEl>
                                          <p:spTgt spid="168">
                                            <p:txEl>
                                              <p:pRg st="3" end="3"/>
                                            </p:txEl>
                                          </p:spTgt>
                                        </p:tgtEl>
                                        <p:attrNameLst>
                                          <p:attrName>style.visibility</p:attrName>
                                        </p:attrNameLst>
                                      </p:cBhvr>
                                      <p:to>
                                        <p:strVal val="visible"/>
                                      </p:to>
                                    </p:set>
                                  </p:childTnLst>
                                </p:cTn>
                              </p:par>
                              <p:par>
                                <p:cTn id="18" presetID="1" presetClass="entr" presetSubtype="0" fill="hold" grpId="1" nodeType="withEffect">
                                  <p:stCondLst>
                                    <p:cond delay="0"/>
                                  </p:stCondLst>
                                  <p:iterate>
                                    <p:tmAbs val="0"/>
                                  </p:iterate>
                                  <p:childTnLst>
                                    <p:set>
                                      <p:cBhvr>
                                        <p:cTn id="19" fill="hold"/>
                                        <p:tgtEl>
                                          <p:spTgt spid="168">
                                            <p:txEl>
                                              <p:pRg st="4" end="4"/>
                                            </p:txEl>
                                          </p:spTgt>
                                        </p:tgtEl>
                                        <p:attrNameLst>
                                          <p:attrName>style.visibility</p:attrName>
                                        </p:attrNameLst>
                                      </p:cBhvr>
                                      <p:to>
                                        <p:strVal val="visible"/>
                                      </p:to>
                                    </p:set>
                                  </p:childTnLst>
                                </p:cTn>
                              </p:par>
                              <p:par>
                                <p:cTn id="20" presetID="1" presetClass="entr" presetSubtype="0" fill="hold" grpId="1" nodeType="withEffect">
                                  <p:stCondLst>
                                    <p:cond delay="0"/>
                                  </p:stCondLst>
                                  <p:iterate>
                                    <p:tmAbs val="0"/>
                                  </p:iterate>
                                  <p:childTnLst>
                                    <p:set>
                                      <p:cBhvr>
                                        <p:cTn id="21" fill="hold"/>
                                        <p:tgtEl>
                                          <p:spTgt spid="168">
                                            <p:txEl>
                                              <p:pRg st="5" end="5"/>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1" nodeType="clickEffect">
                                  <p:stCondLst>
                                    <p:cond delay="0"/>
                                  </p:stCondLst>
                                  <p:iterate>
                                    <p:tmAbs val="0"/>
                                  </p:iterate>
                                  <p:childTnLst>
                                    <p:set>
                                      <p:cBhvr>
                                        <p:cTn id="25" fill="hold"/>
                                        <p:tgtEl>
                                          <p:spTgt spid="168">
                                            <p:txEl>
                                              <p:pRg st="6" end="6"/>
                                            </p:txEl>
                                          </p:spTgt>
                                        </p:tgtEl>
                                        <p:attrNameLst>
                                          <p:attrName>style.visibility</p:attrName>
                                        </p:attrNameLst>
                                      </p:cBhvr>
                                      <p:to>
                                        <p:strVal val="visible"/>
                                      </p:to>
                                    </p:set>
                                  </p:childTnLst>
                                </p:cTn>
                              </p:par>
                              <p:par>
                                <p:cTn id="26" presetID="1" presetClass="entr" presetSubtype="0" fill="hold" grpId="1" nodeType="withEffect">
                                  <p:stCondLst>
                                    <p:cond delay="0"/>
                                  </p:stCondLst>
                                  <p:iterate>
                                    <p:tmAbs val="0"/>
                                  </p:iterate>
                                  <p:childTnLst>
                                    <p:set>
                                      <p:cBhvr>
                                        <p:cTn id="27" fill="hold"/>
                                        <p:tgtEl>
                                          <p:spTgt spid="168">
                                            <p:txEl>
                                              <p:pRg st="7" end="7"/>
                                            </p:txEl>
                                          </p:spTgt>
                                        </p:tgtEl>
                                        <p:attrNameLst>
                                          <p:attrName>style.visibility</p:attrName>
                                        </p:attrNameLst>
                                      </p:cBhvr>
                                      <p:to>
                                        <p:strVal val="visible"/>
                                      </p:to>
                                    </p:set>
                                  </p:childTnLst>
                                </p:cTn>
                              </p:par>
                              <p:par>
                                <p:cTn id="28" presetID="1" presetClass="entr" presetSubtype="0" fill="hold" grpId="1" nodeType="withEffect">
                                  <p:stCondLst>
                                    <p:cond delay="0"/>
                                  </p:stCondLst>
                                  <p:iterate>
                                    <p:tmAbs val="0"/>
                                  </p:iterate>
                                  <p:childTnLst>
                                    <p:set>
                                      <p:cBhvr>
                                        <p:cTn id="29" fill="hold"/>
                                        <p:tgtEl>
                                          <p:spTgt spid="168">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1" build="p" animBg="1" advAuto="0"/>
    </p:bldLst>
  </p:timing>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14</TotalTime>
  <Words>6259</Words>
  <Application>Microsoft Macintosh PowerPoint</Application>
  <PresentationFormat>Widescreen</PresentationFormat>
  <Paragraphs>594</Paragraphs>
  <Slides>38</Slides>
  <Notes>38</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38</vt:i4>
      </vt:variant>
    </vt:vector>
  </HeadingPairs>
  <TitlesOfParts>
    <vt:vector size="47" baseType="lpstr">
      <vt:lpstr>Arial</vt:lpstr>
      <vt:lpstr>Calibri</vt:lpstr>
      <vt:lpstr>Courier</vt:lpstr>
      <vt:lpstr>Helvetica</vt:lpstr>
      <vt:lpstr>Ink Free</vt:lpstr>
      <vt:lpstr>MarketPro</vt:lpstr>
      <vt:lpstr>Menlo Regular</vt:lpstr>
      <vt:lpstr>Verdana</vt:lpstr>
      <vt:lpstr>Office Theme</vt:lpstr>
      <vt:lpstr>CS 4530: Fundamentals of Software Engineering Module 7: React</vt:lpstr>
      <vt:lpstr>Learning Objectives for this Lesson</vt:lpstr>
      <vt:lpstr>HTML: The Markup Language of the Web</vt:lpstr>
      <vt:lpstr>Rich, interactive web apps</vt:lpstr>
      <vt:lpstr>Typical properties of web app Uis Building abstractions for web app development?</vt:lpstr>
      <vt:lpstr>Key Idea: Components</vt:lpstr>
      <vt:lpstr>Components</vt:lpstr>
      <vt:lpstr>Components Example: Like button component</vt:lpstr>
      <vt:lpstr>Server side vs. client side</vt:lpstr>
      <vt:lpstr>Expressing Logic</vt:lpstr>
      <vt:lpstr>Embedding Code in HTML</vt:lpstr>
      <vt:lpstr>Embedding HTML in TypeScript Aka JSX or TSX</vt:lpstr>
      <vt:lpstr>React: Front End Framework for Components</vt:lpstr>
      <vt:lpstr>Rich, interactive web apps Infinite scrolling of cats</vt:lpstr>
      <vt:lpstr>Embedding HTML in TypeScript</vt:lpstr>
      <vt:lpstr>Creating New React Applications</vt:lpstr>
      <vt:lpstr>Hello World in React</vt:lpstr>
      <vt:lpstr>You may see “Class” components, too – but we won’t write them</vt:lpstr>
      <vt:lpstr>React Components Can Receive Properties</vt:lpstr>
      <vt:lpstr>Component State is Data That Changes</vt:lpstr>
      <vt:lpstr>React State Example: “Like” Button</vt:lpstr>
      <vt:lpstr>React State Example: “Like” Button</vt:lpstr>
      <vt:lpstr>Sidebar: React Has a Rich Component Library</vt:lpstr>
      <vt:lpstr>Nest Components, Passing State as Properties</vt:lpstr>
      <vt:lpstr>Nest Components, Passing State (and setter) as Properties</vt:lpstr>
      <vt:lpstr>Testing the “Delete” button</vt:lpstr>
      <vt:lpstr>Testing the Delete AND Like Buttons</vt:lpstr>
      <vt:lpstr>Reacting to change: How does the page update automatically?</vt:lpstr>
      <vt:lpstr>Reconciliation Must Differentiate Updates from Deletions/Additions</vt:lpstr>
      <vt:lpstr>Reconciliation with Keys</vt:lpstr>
      <vt:lpstr>Write UI component tests just like any other test</vt:lpstr>
      <vt:lpstr>UI Testing Libraries make Component Tests Lightweight</vt:lpstr>
      <vt:lpstr>Rendering Components in Virtual DOM</vt:lpstr>
      <vt:lpstr>Inspecting Rendered Components: By Text</vt:lpstr>
      <vt:lpstr>Inspecting Rendered Components: ARIA label</vt:lpstr>
      <vt:lpstr>3 Tiers for Inspecting Rendered Components</vt:lpstr>
      <vt:lpstr>Testing Library Cheat Sheet</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7: React</dc:title>
  <cp:lastModifiedBy>Bell, Jonathan</cp:lastModifiedBy>
  <cp:revision>14</cp:revision>
  <dcterms:modified xsi:type="dcterms:W3CDTF">2022-09-26T12:43:43Z</dcterms:modified>
</cp:coreProperties>
</file>